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elegraf" charset="1" panose="00000500000000000000"/>
      <p:regular r:id="rId25"/>
    </p:embeddedFont>
    <p:embeddedFont>
      <p:font typeface="Be Vietnam" charset="1" panose="00000500000000000000"/>
      <p:regular r:id="rId26"/>
    </p:embeddedFont>
    <p:embeddedFont>
      <p:font typeface="Be Vietnam Ultra-Bold" charset="1" panose="00000900000000000000"/>
      <p:regular r:id="rId27"/>
    </p:embeddedFont>
    <p:embeddedFont>
      <p:font typeface="Be Vietnam Ultra-Bold Italics" charset="1" panose="000009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slide2.xml" Type="http://schemas.openxmlformats.org/officeDocument/2006/relationships/slid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slide2.xml" Type="http://schemas.openxmlformats.org/officeDocument/2006/relationship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slide2.xml" Type="http://schemas.openxmlformats.org/officeDocument/2006/relationships/slid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4.xml" Type="http://schemas.openxmlformats.org/officeDocument/2006/relationships/slide"/><Relationship Id="rId2" Target="slide6.xml" Type="http://schemas.openxmlformats.org/officeDocument/2006/relationships/slide"/><Relationship Id="rId3" Target="slide8.xml" Type="http://schemas.openxmlformats.org/officeDocument/2006/relationships/slide"/><Relationship Id="rId4" Target="slide11.xml" Type="http://schemas.openxmlformats.org/officeDocument/2006/relationships/slide"/><Relationship Id="rId5" Target="slide18.xml" Type="http://schemas.openxmlformats.org/officeDocument/2006/relationships/slide"/><Relationship Id="rId6" Target="../media/image2.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slide5.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https://www.linkedin.com/in/arumsekarmawarni/"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repository.unsoed.ac.id/11683/"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slide2.xml" Type="http://schemas.openxmlformats.org/officeDocument/2006/relationships/slide"/><Relationship Id="rId5" Target="https://drive.google.com/file/d/18lj496ehv9zy17LDtY85v14pcsrEotKe/view?usp=drive_link" TargetMode="External" Type="http://schemas.openxmlformats.org/officeDocument/2006/relationships/hyperlink"/><Relationship Id="rId6" Target="https://colab.research.google.com/drive/1FvUP-gW6lqLFzDBlTJJv3s4lU3-fM1ZM?usp=drive_link" TargetMode="External" Type="http://schemas.openxmlformats.org/officeDocument/2006/relationships/hyperlink"/><Relationship Id="rId7" Target="https://colab.research.google.com/drive/1FvUP-gW6lqLFzDBlTJJv3s4lU3-fM1ZM?usp=drive_link" TargetMode="External" Type="http://schemas.openxmlformats.org/officeDocument/2006/relationships/hyperlink"/><Relationship Id="rId8" Target="https://drive.google.com/file/d/1m5JQ5TFZevkADjNL8aAg04HPG6JqCIKA/view?usp=drive_link" TargetMode="External" Type="http://schemas.openxmlformats.org/officeDocument/2006/relationships/hyperlink"/><Relationship Id="rId9" Target="https://docs.google.com/spreadsheets/d/1LDfmgRNrh5WswnrL5aZrnuQYBCpOiQ6o/edit?usp=drive_link&amp;ouid=110947319289534655786&amp;rtpof=true&amp;sd=tru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865401" cy="10287000"/>
            <a:chOff x="0" y="0"/>
            <a:chExt cx="3101253" cy="4056067"/>
          </a:xfrm>
        </p:grpSpPr>
        <p:sp>
          <p:nvSpPr>
            <p:cNvPr name="Freeform 3" id="3"/>
            <p:cNvSpPr/>
            <p:nvPr/>
          </p:nvSpPr>
          <p:spPr>
            <a:xfrm flipH="false" flipV="false" rot="0">
              <a:off x="0" y="0"/>
              <a:ext cx="3101253" cy="4056067"/>
            </a:xfrm>
            <a:custGeom>
              <a:avLst/>
              <a:gdLst/>
              <a:ahLst/>
              <a:cxnLst/>
              <a:rect r="r" b="b" t="t" l="l"/>
              <a:pathLst>
                <a:path h="4056067" w="3101253">
                  <a:moveTo>
                    <a:pt x="0" y="0"/>
                  </a:moveTo>
                  <a:lnTo>
                    <a:pt x="3101253" y="0"/>
                  </a:lnTo>
                  <a:lnTo>
                    <a:pt x="3101253" y="4056067"/>
                  </a:lnTo>
                  <a:lnTo>
                    <a:pt x="0" y="4056067"/>
                  </a:lnTo>
                  <a:close/>
                </a:path>
              </a:pathLst>
            </a:custGeom>
            <a:solidFill>
              <a:srgbClr val="F5334E"/>
            </a:solidFill>
          </p:spPr>
        </p:sp>
        <p:sp>
          <p:nvSpPr>
            <p:cNvPr name="TextBox 4" id="4"/>
            <p:cNvSpPr txBox="true"/>
            <p:nvPr/>
          </p:nvSpPr>
          <p:spPr>
            <a:xfrm>
              <a:off x="0" y="-47625"/>
              <a:ext cx="3101253" cy="4103692"/>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145148" y="954556"/>
            <a:ext cx="5575104" cy="8377889"/>
          </a:xfrm>
          <a:custGeom>
            <a:avLst/>
            <a:gdLst/>
            <a:ahLst/>
            <a:cxnLst/>
            <a:rect r="r" b="b" t="t" l="l"/>
            <a:pathLst>
              <a:path h="8377889" w="5575104">
                <a:moveTo>
                  <a:pt x="0" y="0"/>
                </a:moveTo>
                <a:lnTo>
                  <a:pt x="5575104" y="0"/>
                </a:lnTo>
                <a:lnTo>
                  <a:pt x="5575104" y="8377888"/>
                </a:lnTo>
                <a:lnTo>
                  <a:pt x="0" y="8377888"/>
                </a:lnTo>
                <a:lnTo>
                  <a:pt x="0" y="0"/>
                </a:lnTo>
                <a:close/>
              </a:path>
            </a:pathLst>
          </a:custGeom>
          <a:blipFill>
            <a:blip r:embed="rId2"/>
            <a:stretch>
              <a:fillRect l="0" t="0" r="0" b="0"/>
            </a:stretch>
          </a:blipFill>
        </p:spPr>
      </p:sp>
      <p:sp>
        <p:nvSpPr>
          <p:cNvPr name="TextBox 6" id="6"/>
          <p:cNvSpPr txBox="true"/>
          <p:nvPr/>
        </p:nvSpPr>
        <p:spPr>
          <a:xfrm rot="0">
            <a:off x="8922556" y="4053205"/>
            <a:ext cx="7483546" cy="2218690"/>
          </a:xfrm>
          <a:prstGeom prst="rect">
            <a:avLst/>
          </a:prstGeom>
        </p:spPr>
        <p:txBody>
          <a:bodyPr anchor="t" rtlCol="false" tIns="0" lIns="0" bIns="0" rIns="0">
            <a:spAutoFit/>
          </a:bodyPr>
          <a:lstStyle/>
          <a:p>
            <a:pPr algn="l" marL="0" indent="0" lvl="0">
              <a:lnSpc>
                <a:spcPts val="5600"/>
              </a:lnSpc>
            </a:pPr>
            <a:r>
              <a:rPr lang="en-US" sz="5600" spc="-168">
                <a:solidFill>
                  <a:srgbClr val="022658"/>
                </a:solidFill>
                <a:latin typeface="Telegraf"/>
                <a:ea typeface="Telegraf"/>
                <a:cs typeface="Telegraf"/>
                <a:sym typeface="Telegraf"/>
              </a:rPr>
              <a:t>FASHION BOUTIQUE –  </a:t>
            </a:r>
            <a:r>
              <a:rPr lang="en-US" sz="5600" spc="-168" strike="noStrike">
                <a:solidFill>
                  <a:srgbClr val="F5334E"/>
                </a:solidFill>
                <a:latin typeface="Telegraf"/>
                <a:ea typeface="Telegraf"/>
                <a:cs typeface="Telegraf"/>
                <a:sym typeface="Telegraf"/>
              </a:rPr>
              <a:t>SALES, RETURNS &amp; CUSTOMER INSIGHTS</a:t>
            </a:r>
          </a:p>
        </p:txBody>
      </p:sp>
      <p:sp>
        <p:nvSpPr>
          <p:cNvPr name="TextBox 7" id="7"/>
          <p:cNvSpPr txBox="true"/>
          <p:nvPr/>
        </p:nvSpPr>
        <p:spPr>
          <a:xfrm rot="0">
            <a:off x="8922556" y="7263028"/>
            <a:ext cx="3344430" cy="504825"/>
          </a:xfrm>
          <a:prstGeom prst="rect">
            <a:avLst/>
          </a:prstGeom>
        </p:spPr>
        <p:txBody>
          <a:bodyPr anchor="t" rtlCol="false" tIns="0" lIns="0" bIns="0" rIns="0">
            <a:spAutoFit/>
          </a:bodyPr>
          <a:lstStyle/>
          <a:p>
            <a:pPr algn="l">
              <a:lnSpc>
                <a:spcPts val="4199"/>
              </a:lnSpc>
              <a:spcBef>
                <a:spcPct val="0"/>
              </a:spcBef>
            </a:pPr>
            <a:r>
              <a:rPr lang="en-US" sz="2999">
                <a:solidFill>
                  <a:srgbClr val="022658"/>
                </a:solidFill>
                <a:latin typeface="Be Vietnam"/>
                <a:ea typeface="Be Vietnam"/>
                <a:cs typeface="Be Vietnam"/>
                <a:sym typeface="Be Vietnam"/>
              </a:rPr>
              <a:t>16 August 2025</a:t>
            </a:r>
          </a:p>
        </p:txBody>
      </p:sp>
      <p:sp>
        <p:nvSpPr>
          <p:cNvPr name="TextBox 8" id="8"/>
          <p:cNvSpPr txBox="true"/>
          <p:nvPr/>
        </p:nvSpPr>
        <p:spPr>
          <a:xfrm rot="0">
            <a:off x="9541136" y="1283868"/>
            <a:ext cx="4833903" cy="417830"/>
          </a:xfrm>
          <a:prstGeom prst="rect">
            <a:avLst/>
          </a:prstGeom>
        </p:spPr>
        <p:txBody>
          <a:bodyPr anchor="t" rtlCol="false" tIns="0" lIns="0" bIns="0" rIns="0">
            <a:spAutoFit/>
          </a:bodyPr>
          <a:lstStyle/>
          <a:p>
            <a:pPr algn="l">
              <a:lnSpc>
                <a:spcPts val="3220"/>
              </a:lnSpc>
            </a:pPr>
            <a:r>
              <a:rPr lang="en-US" sz="2300" spc="-46">
                <a:solidFill>
                  <a:srgbClr val="022658"/>
                </a:solidFill>
                <a:latin typeface="Telegraf"/>
                <a:ea typeface="Telegraf"/>
                <a:cs typeface="Telegraf"/>
                <a:sym typeface="Telegraf"/>
              </a:rPr>
              <a:t>DIBIMBING.ID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2013" y="450335"/>
            <a:ext cx="16723974" cy="9386330"/>
          </a:xfrm>
          <a:custGeom>
            <a:avLst/>
            <a:gdLst/>
            <a:ahLst/>
            <a:cxnLst/>
            <a:rect r="r" b="b" t="t" l="l"/>
            <a:pathLst>
              <a:path h="9386330" w="16723974">
                <a:moveTo>
                  <a:pt x="0" y="0"/>
                </a:moveTo>
                <a:lnTo>
                  <a:pt x="16723974" y="0"/>
                </a:lnTo>
                <a:lnTo>
                  <a:pt x="16723974" y="9386330"/>
                </a:lnTo>
                <a:lnTo>
                  <a:pt x="0" y="938633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0598"/>
            <a:ext cx="18288000" cy="3981460"/>
          </a:xfrm>
          <a:custGeom>
            <a:avLst/>
            <a:gdLst/>
            <a:ahLst/>
            <a:cxnLst/>
            <a:rect r="r" b="b" t="t" l="l"/>
            <a:pathLst>
              <a:path h="3981460" w="18288000">
                <a:moveTo>
                  <a:pt x="0" y="0"/>
                </a:moveTo>
                <a:lnTo>
                  <a:pt x="18288000" y="0"/>
                </a:lnTo>
                <a:lnTo>
                  <a:pt x="18288000" y="3981460"/>
                </a:lnTo>
                <a:lnTo>
                  <a:pt x="0" y="3981460"/>
                </a:lnTo>
                <a:lnTo>
                  <a:pt x="0" y="0"/>
                </a:lnTo>
                <a:close/>
              </a:path>
            </a:pathLst>
          </a:custGeom>
          <a:blipFill>
            <a:blip r:embed="rId2"/>
            <a:stretch>
              <a:fillRect l="0" t="-95225" r="0" b="-110802"/>
            </a:stretch>
          </a:blipFill>
        </p:spPr>
      </p:sp>
      <p:grpSp>
        <p:nvGrpSpPr>
          <p:cNvPr name="Group 3" id="3"/>
          <p:cNvGrpSpPr/>
          <p:nvPr/>
        </p:nvGrpSpPr>
        <p:grpSpPr>
          <a:xfrm rot="0">
            <a:off x="1028700" y="4162058"/>
            <a:ext cx="4823975" cy="1696204"/>
            <a:chOff x="0" y="0"/>
            <a:chExt cx="1270512" cy="446737"/>
          </a:xfrm>
        </p:grpSpPr>
        <p:sp>
          <p:nvSpPr>
            <p:cNvPr name="Freeform 4" id="4"/>
            <p:cNvSpPr/>
            <p:nvPr/>
          </p:nvSpPr>
          <p:spPr>
            <a:xfrm flipH="false" flipV="false" rot="0">
              <a:off x="0" y="0"/>
              <a:ext cx="1270512" cy="446737"/>
            </a:xfrm>
            <a:custGeom>
              <a:avLst/>
              <a:gdLst/>
              <a:ahLst/>
              <a:cxnLst/>
              <a:rect r="r" b="b" t="t" l="l"/>
              <a:pathLst>
                <a:path h="446737" w="1270512">
                  <a:moveTo>
                    <a:pt x="0" y="0"/>
                  </a:moveTo>
                  <a:lnTo>
                    <a:pt x="1270512" y="0"/>
                  </a:lnTo>
                  <a:lnTo>
                    <a:pt x="1270512" y="446737"/>
                  </a:lnTo>
                  <a:lnTo>
                    <a:pt x="0" y="446737"/>
                  </a:lnTo>
                  <a:close/>
                </a:path>
              </a:pathLst>
            </a:custGeom>
            <a:solidFill>
              <a:srgbClr val="F5334E"/>
            </a:solidFill>
          </p:spPr>
        </p:sp>
        <p:sp>
          <p:nvSpPr>
            <p:cNvPr name="TextBox 5" id="5"/>
            <p:cNvSpPr txBox="true"/>
            <p:nvPr/>
          </p:nvSpPr>
          <p:spPr>
            <a:xfrm>
              <a:off x="0" y="-171450"/>
              <a:ext cx="1270512" cy="618187"/>
            </a:xfrm>
            <a:prstGeom prst="rect">
              <a:avLst/>
            </a:prstGeom>
          </p:spPr>
          <p:txBody>
            <a:bodyPr anchor="ctr" rtlCol="false" tIns="50800" lIns="50800" bIns="50800" rIns="50800"/>
            <a:lstStyle/>
            <a:p>
              <a:pPr algn="ctr">
                <a:lnSpc>
                  <a:spcPts val="7699"/>
                </a:lnSpc>
              </a:pPr>
            </a:p>
          </p:txBody>
        </p:sp>
      </p:grpSp>
      <p:grpSp>
        <p:nvGrpSpPr>
          <p:cNvPr name="Group 6" id="6"/>
          <p:cNvGrpSpPr/>
          <p:nvPr/>
        </p:nvGrpSpPr>
        <p:grpSpPr>
          <a:xfrm rot="0">
            <a:off x="6729633" y="4162058"/>
            <a:ext cx="4823975" cy="1696204"/>
            <a:chOff x="0" y="0"/>
            <a:chExt cx="1270512" cy="446737"/>
          </a:xfrm>
        </p:grpSpPr>
        <p:sp>
          <p:nvSpPr>
            <p:cNvPr name="Freeform 7" id="7"/>
            <p:cNvSpPr/>
            <p:nvPr/>
          </p:nvSpPr>
          <p:spPr>
            <a:xfrm flipH="false" flipV="false" rot="0">
              <a:off x="0" y="0"/>
              <a:ext cx="1270512" cy="446737"/>
            </a:xfrm>
            <a:custGeom>
              <a:avLst/>
              <a:gdLst/>
              <a:ahLst/>
              <a:cxnLst/>
              <a:rect r="r" b="b" t="t" l="l"/>
              <a:pathLst>
                <a:path h="446737" w="1270512">
                  <a:moveTo>
                    <a:pt x="0" y="0"/>
                  </a:moveTo>
                  <a:lnTo>
                    <a:pt x="1270512" y="0"/>
                  </a:lnTo>
                  <a:lnTo>
                    <a:pt x="1270512" y="446737"/>
                  </a:lnTo>
                  <a:lnTo>
                    <a:pt x="0" y="446737"/>
                  </a:lnTo>
                  <a:close/>
                </a:path>
              </a:pathLst>
            </a:custGeom>
            <a:solidFill>
              <a:srgbClr val="F5334E"/>
            </a:solidFill>
          </p:spPr>
        </p:sp>
        <p:sp>
          <p:nvSpPr>
            <p:cNvPr name="TextBox 8" id="8"/>
            <p:cNvSpPr txBox="true"/>
            <p:nvPr/>
          </p:nvSpPr>
          <p:spPr>
            <a:xfrm>
              <a:off x="0" y="-171450"/>
              <a:ext cx="1270512" cy="618187"/>
            </a:xfrm>
            <a:prstGeom prst="rect">
              <a:avLst/>
            </a:prstGeom>
          </p:spPr>
          <p:txBody>
            <a:bodyPr anchor="ctr" rtlCol="false" tIns="50800" lIns="50800" bIns="50800" rIns="50800"/>
            <a:lstStyle/>
            <a:p>
              <a:pPr algn="ctr">
                <a:lnSpc>
                  <a:spcPts val="7699"/>
                </a:lnSpc>
              </a:pPr>
            </a:p>
          </p:txBody>
        </p:sp>
      </p:grpSp>
      <p:grpSp>
        <p:nvGrpSpPr>
          <p:cNvPr name="Group 9" id="9"/>
          <p:cNvGrpSpPr/>
          <p:nvPr/>
        </p:nvGrpSpPr>
        <p:grpSpPr>
          <a:xfrm rot="0">
            <a:off x="12429908" y="4162058"/>
            <a:ext cx="4823975" cy="1696204"/>
            <a:chOff x="0" y="0"/>
            <a:chExt cx="1270512" cy="446737"/>
          </a:xfrm>
        </p:grpSpPr>
        <p:sp>
          <p:nvSpPr>
            <p:cNvPr name="Freeform 10" id="10"/>
            <p:cNvSpPr/>
            <p:nvPr/>
          </p:nvSpPr>
          <p:spPr>
            <a:xfrm flipH="false" flipV="false" rot="0">
              <a:off x="0" y="0"/>
              <a:ext cx="1270512" cy="446737"/>
            </a:xfrm>
            <a:custGeom>
              <a:avLst/>
              <a:gdLst/>
              <a:ahLst/>
              <a:cxnLst/>
              <a:rect r="r" b="b" t="t" l="l"/>
              <a:pathLst>
                <a:path h="446737" w="1270512">
                  <a:moveTo>
                    <a:pt x="0" y="0"/>
                  </a:moveTo>
                  <a:lnTo>
                    <a:pt x="1270512" y="0"/>
                  </a:lnTo>
                  <a:lnTo>
                    <a:pt x="1270512" y="446737"/>
                  </a:lnTo>
                  <a:lnTo>
                    <a:pt x="0" y="446737"/>
                  </a:lnTo>
                  <a:close/>
                </a:path>
              </a:pathLst>
            </a:custGeom>
            <a:solidFill>
              <a:srgbClr val="F5334E"/>
            </a:solidFill>
          </p:spPr>
        </p:sp>
        <p:sp>
          <p:nvSpPr>
            <p:cNvPr name="TextBox 11" id="11"/>
            <p:cNvSpPr txBox="true"/>
            <p:nvPr/>
          </p:nvSpPr>
          <p:spPr>
            <a:xfrm>
              <a:off x="0" y="-171450"/>
              <a:ext cx="1270512" cy="618187"/>
            </a:xfrm>
            <a:prstGeom prst="rect">
              <a:avLst/>
            </a:prstGeom>
          </p:spPr>
          <p:txBody>
            <a:bodyPr anchor="ctr" rtlCol="false" tIns="50800" lIns="50800" bIns="50800" rIns="50800"/>
            <a:lstStyle/>
            <a:p>
              <a:pPr algn="ctr">
                <a:lnSpc>
                  <a:spcPts val="7699"/>
                </a:lnSpc>
              </a:pPr>
            </a:p>
          </p:txBody>
        </p:sp>
      </p:grpSp>
      <p:sp>
        <p:nvSpPr>
          <p:cNvPr name="Freeform 12" id="12"/>
          <p:cNvSpPr/>
          <p:nvPr/>
        </p:nvSpPr>
        <p:spPr>
          <a:xfrm flipH="false" flipV="false" rot="0">
            <a:off x="1814670" y="4263670"/>
            <a:ext cx="3252034" cy="1492979"/>
          </a:xfrm>
          <a:custGeom>
            <a:avLst/>
            <a:gdLst/>
            <a:ahLst/>
            <a:cxnLst/>
            <a:rect r="r" b="b" t="t" l="l"/>
            <a:pathLst>
              <a:path h="1492979" w="3252034">
                <a:moveTo>
                  <a:pt x="0" y="0"/>
                </a:moveTo>
                <a:lnTo>
                  <a:pt x="3252034" y="0"/>
                </a:lnTo>
                <a:lnTo>
                  <a:pt x="3252034" y="1492980"/>
                </a:lnTo>
                <a:lnTo>
                  <a:pt x="0" y="1492980"/>
                </a:lnTo>
                <a:lnTo>
                  <a:pt x="0" y="0"/>
                </a:lnTo>
                <a:close/>
              </a:path>
            </a:pathLst>
          </a:custGeom>
          <a:blipFill>
            <a:blip r:embed="rId3"/>
            <a:stretch>
              <a:fillRect l="0" t="0" r="0" b="0"/>
            </a:stretch>
          </a:blipFill>
        </p:spPr>
      </p:sp>
      <p:sp>
        <p:nvSpPr>
          <p:cNvPr name="Freeform 13" id="13"/>
          <p:cNvSpPr/>
          <p:nvPr/>
        </p:nvSpPr>
        <p:spPr>
          <a:xfrm flipH="false" flipV="false" rot="0">
            <a:off x="7422063" y="4274272"/>
            <a:ext cx="3438457" cy="1514183"/>
          </a:xfrm>
          <a:custGeom>
            <a:avLst/>
            <a:gdLst/>
            <a:ahLst/>
            <a:cxnLst/>
            <a:rect r="r" b="b" t="t" l="l"/>
            <a:pathLst>
              <a:path h="1514183" w="3438457">
                <a:moveTo>
                  <a:pt x="0" y="0"/>
                </a:moveTo>
                <a:lnTo>
                  <a:pt x="3438457" y="0"/>
                </a:lnTo>
                <a:lnTo>
                  <a:pt x="3438457" y="1514183"/>
                </a:lnTo>
                <a:lnTo>
                  <a:pt x="0" y="1514183"/>
                </a:lnTo>
                <a:lnTo>
                  <a:pt x="0" y="0"/>
                </a:lnTo>
                <a:close/>
              </a:path>
            </a:pathLst>
          </a:custGeom>
          <a:blipFill>
            <a:blip r:embed="rId4"/>
            <a:stretch>
              <a:fillRect l="0" t="0" r="0" b="0"/>
            </a:stretch>
          </a:blipFill>
        </p:spPr>
      </p:sp>
      <p:sp>
        <p:nvSpPr>
          <p:cNvPr name="Freeform 14" id="14"/>
          <p:cNvSpPr/>
          <p:nvPr/>
        </p:nvSpPr>
        <p:spPr>
          <a:xfrm flipH="false" flipV="false" rot="0">
            <a:off x="12901023" y="4274272"/>
            <a:ext cx="3881746" cy="1492979"/>
          </a:xfrm>
          <a:custGeom>
            <a:avLst/>
            <a:gdLst/>
            <a:ahLst/>
            <a:cxnLst/>
            <a:rect r="r" b="b" t="t" l="l"/>
            <a:pathLst>
              <a:path h="1492979" w="3881746">
                <a:moveTo>
                  <a:pt x="0" y="0"/>
                </a:moveTo>
                <a:lnTo>
                  <a:pt x="3881746" y="0"/>
                </a:lnTo>
                <a:lnTo>
                  <a:pt x="3881746" y="1492979"/>
                </a:lnTo>
                <a:lnTo>
                  <a:pt x="0" y="1492979"/>
                </a:lnTo>
                <a:lnTo>
                  <a:pt x="0" y="0"/>
                </a:lnTo>
                <a:close/>
              </a:path>
            </a:pathLst>
          </a:custGeom>
          <a:blipFill>
            <a:blip r:embed="rId5"/>
            <a:stretch>
              <a:fillRect l="0" t="0" r="0" b="0"/>
            </a:stretch>
          </a:blipFill>
        </p:spPr>
      </p:sp>
      <p:sp>
        <p:nvSpPr>
          <p:cNvPr name="TextBox 15" id="15"/>
          <p:cNvSpPr txBox="true"/>
          <p:nvPr/>
        </p:nvSpPr>
        <p:spPr>
          <a:xfrm rot="0">
            <a:off x="14433073" y="8951595"/>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6" action="ppaction://hlinksldjump"/>
              </a:rPr>
              <a:t>Back to agenda page</a:t>
            </a:r>
          </a:p>
        </p:txBody>
      </p:sp>
      <p:sp>
        <p:nvSpPr>
          <p:cNvPr name="TextBox 16" id="16"/>
          <p:cNvSpPr txBox="true"/>
          <p:nvPr/>
        </p:nvSpPr>
        <p:spPr>
          <a:xfrm rot="0">
            <a:off x="1028700" y="6388008"/>
            <a:ext cx="4823975" cy="869950"/>
          </a:xfrm>
          <a:prstGeom prst="rect">
            <a:avLst/>
          </a:prstGeom>
        </p:spPr>
        <p:txBody>
          <a:bodyPr anchor="t" rtlCol="false" tIns="0" lIns="0" bIns="0" rIns="0">
            <a:spAutoFit/>
          </a:bodyPr>
          <a:lstStyle/>
          <a:p>
            <a:pPr algn="ctr" marL="0" indent="0" lvl="1">
              <a:lnSpc>
                <a:spcPts val="3500"/>
              </a:lnSpc>
              <a:spcBef>
                <a:spcPct val="0"/>
              </a:spcBef>
            </a:pPr>
            <a:r>
              <a:rPr lang="en-US" sz="2500">
                <a:solidFill>
                  <a:srgbClr val="022658"/>
                </a:solidFill>
                <a:latin typeface="Be Vietnam"/>
                <a:ea typeface="Be Vietnam"/>
                <a:cs typeface="Be Vietnam"/>
                <a:sym typeface="Be Vietnam"/>
              </a:rPr>
              <a:t>Total Penjualan tahun 2024-2025 adalah 142,35K.</a:t>
            </a:r>
          </a:p>
        </p:txBody>
      </p:sp>
      <p:sp>
        <p:nvSpPr>
          <p:cNvPr name="TextBox 17" id="17"/>
          <p:cNvSpPr txBox="true"/>
          <p:nvPr/>
        </p:nvSpPr>
        <p:spPr>
          <a:xfrm rot="0">
            <a:off x="6732013" y="6388008"/>
            <a:ext cx="4823975" cy="869950"/>
          </a:xfrm>
          <a:prstGeom prst="rect">
            <a:avLst/>
          </a:prstGeom>
        </p:spPr>
        <p:txBody>
          <a:bodyPr anchor="t" rtlCol="false" tIns="0" lIns="0" bIns="0" rIns="0">
            <a:spAutoFit/>
          </a:bodyPr>
          <a:lstStyle/>
          <a:p>
            <a:pPr algn="ctr" marL="0" indent="0" lvl="1">
              <a:lnSpc>
                <a:spcPts val="3500"/>
              </a:lnSpc>
              <a:spcBef>
                <a:spcPct val="0"/>
              </a:spcBef>
            </a:pPr>
            <a:r>
              <a:rPr lang="en-US" sz="2500">
                <a:solidFill>
                  <a:srgbClr val="022658"/>
                </a:solidFill>
                <a:latin typeface="Be Vietnam"/>
                <a:ea typeface="Be Vietnam"/>
                <a:cs typeface="Be Vietnam"/>
                <a:sym typeface="Be Vietnam"/>
              </a:rPr>
              <a:t>Rata-rata Customer Rating adalah 2,98.</a:t>
            </a:r>
          </a:p>
        </p:txBody>
      </p:sp>
      <p:sp>
        <p:nvSpPr>
          <p:cNvPr name="TextBox 18" id="18"/>
          <p:cNvSpPr txBox="true"/>
          <p:nvPr/>
        </p:nvSpPr>
        <p:spPr>
          <a:xfrm rot="0">
            <a:off x="12429908" y="6388008"/>
            <a:ext cx="4823975" cy="869950"/>
          </a:xfrm>
          <a:prstGeom prst="rect">
            <a:avLst/>
          </a:prstGeom>
        </p:spPr>
        <p:txBody>
          <a:bodyPr anchor="t" rtlCol="false" tIns="0" lIns="0" bIns="0" rIns="0">
            <a:spAutoFit/>
          </a:bodyPr>
          <a:lstStyle/>
          <a:p>
            <a:pPr algn="ctr" marL="0" indent="0" lvl="1">
              <a:lnSpc>
                <a:spcPts val="3500"/>
              </a:lnSpc>
              <a:spcBef>
                <a:spcPct val="0"/>
              </a:spcBef>
            </a:pPr>
            <a:r>
              <a:rPr lang="en-US" sz="2500">
                <a:solidFill>
                  <a:srgbClr val="022658"/>
                </a:solidFill>
                <a:latin typeface="Be Vietnam"/>
                <a:ea typeface="Be Vietnam"/>
                <a:cs typeface="Be Vietnam"/>
                <a:sym typeface="Be Vietnam"/>
              </a:rPr>
              <a:t>Presentase return produk adalah 0,15.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57002" cy="10287000"/>
            <a:chOff x="0" y="0"/>
            <a:chExt cx="1963984" cy="2709333"/>
          </a:xfrm>
        </p:grpSpPr>
        <p:sp>
          <p:nvSpPr>
            <p:cNvPr name="Freeform 3" id="3"/>
            <p:cNvSpPr/>
            <p:nvPr/>
          </p:nvSpPr>
          <p:spPr>
            <a:xfrm flipH="false" flipV="false" rot="0">
              <a:off x="0" y="0"/>
              <a:ext cx="1963984" cy="2709333"/>
            </a:xfrm>
            <a:custGeom>
              <a:avLst/>
              <a:gdLst/>
              <a:ahLst/>
              <a:cxnLst/>
              <a:rect r="r" b="b" t="t" l="l"/>
              <a:pathLst>
                <a:path h="2709333" w="1963984">
                  <a:moveTo>
                    <a:pt x="0" y="0"/>
                  </a:moveTo>
                  <a:lnTo>
                    <a:pt x="1963984" y="0"/>
                  </a:lnTo>
                  <a:lnTo>
                    <a:pt x="1963984" y="2709333"/>
                  </a:lnTo>
                  <a:lnTo>
                    <a:pt x="0" y="2709333"/>
                  </a:lnTo>
                  <a:close/>
                </a:path>
              </a:pathLst>
            </a:custGeom>
            <a:solidFill>
              <a:srgbClr val="F5334E"/>
            </a:solidFill>
          </p:spPr>
        </p:sp>
        <p:sp>
          <p:nvSpPr>
            <p:cNvPr name="TextBox 4" id="4"/>
            <p:cNvSpPr txBox="true"/>
            <p:nvPr/>
          </p:nvSpPr>
          <p:spPr>
            <a:xfrm>
              <a:off x="0" y="-57150"/>
              <a:ext cx="1963984" cy="276648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9391260" y="2110671"/>
            <a:ext cx="6965992" cy="5192158"/>
          </a:xfrm>
          <a:custGeom>
            <a:avLst/>
            <a:gdLst/>
            <a:ahLst/>
            <a:cxnLst/>
            <a:rect r="r" b="b" t="t" l="l"/>
            <a:pathLst>
              <a:path h="5192158" w="6965992">
                <a:moveTo>
                  <a:pt x="0" y="0"/>
                </a:moveTo>
                <a:lnTo>
                  <a:pt x="6965992" y="0"/>
                </a:lnTo>
                <a:lnTo>
                  <a:pt x="6965992" y="5192158"/>
                </a:lnTo>
                <a:lnTo>
                  <a:pt x="0" y="5192158"/>
                </a:lnTo>
                <a:lnTo>
                  <a:pt x="0" y="0"/>
                </a:lnTo>
                <a:close/>
              </a:path>
            </a:pathLst>
          </a:custGeom>
          <a:blipFill>
            <a:blip r:embed="rId2"/>
            <a:stretch>
              <a:fillRect l="0" t="0" r="0" b="0"/>
            </a:stretch>
          </a:blipFill>
        </p:spPr>
      </p:sp>
      <p:sp>
        <p:nvSpPr>
          <p:cNvPr name="TextBox 6" id="6"/>
          <p:cNvSpPr txBox="true"/>
          <p:nvPr/>
        </p:nvSpPr>
        <p:spPr>
          <a:xfrm rot="0">
            <a:off x="1124182" y="1895475"/>
            <a:ext cx="5208638" cy="1984375"/>
          </a:xfrm>
          <a:prstGeom prst="rect">
            <a:avLst/>
          </a:prstGeom>
        </p:spPr>
        <p:txBody>
          <a:bodyPr anchor="t" rtlCol="false" tIns="0" lIns="0" bIns="0" rIns="0">
            <a:spAutoFit/>
          </a:bodyPr>
          <a:lstStyle/>
          <a:p>
            <a:pPr algn="l" marL="0" indent="0" lvl="0">
              <a:lnSpc>
                <a:spcPts val="5000"/>
              </a:lnSpc>
            </a:pPr>
            <a:r>
              <a:rPr lang="en-US" sz="5000" spc="-150">
                <a:solidFill>
                  <a:srgbClr val="FFFFFF"/>
                </a:solidFill>
                <a:latin typeface="Telegraf"/>
                <a:ea typeface="Telegraf"/>
                <a:cs typeface="Telegraf"/>
                <a:sym typeface="Telegraf"/>
              </a:rPr>
              <a:t>APA KATEGORI YANG PALING DIMINATI?</a:t>
            </a:r>
          </a:p>
        </p:txBody>
      </p:sp>
      <p:sp>
        <p:nvSpPr>
          <p:cNvPr name="TextBox 7" id="7"/>
          <p:cNvSpPr txBox="true"/>
          <p:nvPr/>
        </p:nvSpPr>
        <p:spPr>
          <a:xfrm rot="0">
            <a:off x="1028700" y="5418360"/>
            <a:ext cx="5670350" cy="1406525"/>
          </a:xfrm>
          <a:prstGeom prst="rect">
            <a:avLst/>
          </a:prstGeom>
        </p:spPr>
        <p:txBody>
          <a:bodyPr anchor="t" rtlCol="false" tIns="0" lIns="0" bIns="0" rIns="0">
            <a:spAutoFit/>
          </a:bodyPr>
          <a:lstStyle/>
          <a:p>
            <a:pPr algn="just" marL="0" indent="0" lvl="1">
              <a:lnSpc>
                <a:spcPts val="2800"/>
              </a:lnSpc>
              <a:spcBef>
                <a:spcPct val="0"/>
              </a:spcBef>
            </a:pPr>
            <a:r>
              <a:rPr lang="en-US" sz="2000">
                <a:solidFill>
                  <a:srgbClr val="FFFFFF"/>
                </a:solidFill>
                <a:latin typeface="Be Vietnam"/>
                <a:ea typeface="Be Vietnam"/>
                <a:cs typeface="Be Vietnam"/>
                <a:sym typeface="Be Vietnam"/>
              </a:rPr>
              <a:t>Kategori yang paling diminati adalah Shoes (22,96%) diikuti kategori pakaian (Outwear-Dresses-Bottoms-Tops) dan di posisi terakhir adalah kategori aksesoris (10,58%).</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5334E"/>
            </a:solidFill>
          </p:spPr>
        </p:sp>
        <p:sp>
          <p:nvSpPr>
            <p:cNvPr name="TextBox 4" id="4"/>
            <p:cNvSpPr txBox="true"/>
            <p:nvPr/>
          </p:nvSpPr>
          <p:spPr>
            <a:xfrm>
              <a:off x="0" y="-57150"/>
              <a:ext cx="2408296" cy="276648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84707" y="2865737"/>
            <a:ext cx="8099062" cy="5189330"/>
          </a:xfrm>
          <a:custGeom>
            <a:avLst/>
            <a:gdLst/>
            <a:ahLst/>
            <a:cxnLst/>
            <a:rect r="r" b="b" t="t" l="l"/>
            <a:pathLst>
              <a:path h="5189330" w="8099062">
                <a:moveTo>
                  <a:pt x="0" y="0"/>
                </a:moveTo>
                <a:lnTo>
                  <a:pt x="8099062" y="0"/>
                </a:lnTo>
                <a:lnTo>
                  <a:pt x="8099062" y="5189330"/>
                </a:lnTo>
                <a:lnTo>
                  <a:pt x="0" y="5189330"/>
                </a:lnTo>
                <a:lnTo>
                  <a:pt x="0" y="0"/>
                </a:lnTo>
                <a:close/>
              </a:path>
            </a:pathLst>
          </a:custGeom>
          <a:blipFill>
            <a:blip r:embed="rId4"/>
            <a:stretch>
              <a:fillRect l="0" t="0" r="0" b="0"/>
            </a:stretch>
          </a:blipFill>
        </p:spPr>
      </p:sp>
      <p:sp>
        <p:nvSpPr>
          <p:cNvPr name="TextBox 7" id="7"/>
          <p:cNvSpPr txBox="true"/>
          <p:nvPr/>
        </p:nvSpPr>
        <p:spPr>
          <a:xfrm rot="0">
            <a:off x="10478603" y="2582697"/>
            <a:ext cx="6474794" cy="2400300"/>
          </a:xfrm>
          <a:prstGeom prst="rect">
            <a:avLst/>
          </a:prstGeom>
        </p:spPr>
        <p:txBody>
          <a:bodyPr anchor="t" rtlCol="false" tIns="0" lIns="0" bIns="0" rIns="0">
            <a:spAutoFit/>
          </a:bodyPr>
          <a:lstStyle/>
          <a:p>
            <a:pPr algn="l" marL="0" indent="0" lvl="0">
              <a:lnSpc>
                <a:spcPts val="6000"/>
              </a:lnSpc>
            </a:pPr>
            <a:r>
              <a:rPr lang="en-US" sz="6000" spc="-179">
                <a:solidFill>
                  <a:srgbClr val="FFFFFF"/>
                </a:solidFill>
                <a:latin typeface="Telegraf"/>
                <a:ea typeface="Telegraf"/>
                <a:cs typeface="Telegraf"/>
                <a:sym typeface="Telegraf"/>
              </a:rPr>
              <a:t>BRAND APA YANG PALING DIMINATI?</a:t>
            </a:r>
          </a:p>
        </p:txBody>
      </p:sp>
      <p:sp>
        <p:nvSpPr>
          <p:cNvPr name="TextBox 8" id="8"/>
          <p:cNvSpPr txBox="true"/>
          <p:nvPr/>
        </p:nvSpPr>
        <p:spPr>
          <a:xfrm rot="0">
            <a:off x="10478603" y="6003410"/>
            <a:ext cx="6474794" cy="1406525"/>
          </a:xfrm>
          <a:prstGeom prst="rect">
            <a:avLst/>
          </a:prstGeom>
        </p:spPr>
        <p:txBody>
          <a:bodyPr anchor="t" rtlCol="false" tIns="0" lIns="0" bIns="0" rIns="0">
            <a:spAutoFit/>
          </a:bodyPr>
          <a:lstStyle/>
          <a:p>
            <a:pPr algn="just" marL="0" indent="0" lvl="1">
              <a:lnSpc>
                <a:spcPts val="2800"/>
              </a:lnSpc>
              <a:spcBef>
                <a:spcPct val="0"/>
              </a:spcBef>
            </a:pPr>
            <a:r>
              <a:rPr lang="en-US" sz="2000">
                <a:solidFill>
                  <a:srgbClr val="FFFFFF"/>
                </a:solidFill>
                <a:latin typeface="Be Vietnam"/>
                <a:ea typeface="Be Vietnam"/>
                <a:cs typeface="Be Vietnam"/>
                <a:sym typeface="Be Vietnam"/>
              </a:rPr>
              <a:t>Brand yang paling diminati dilihat dari total penjualannya adalah Banana Republic (20,1K), diikuti Zara (20K) dan di posisi terakhir ada brand GAP (14,6K).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457002" cy="10287000"/>
            <a:chOff x="0" y="0"/>
            <a:chExt cx="1963984" cy="2709333"/>
          </a:xfrm>
        </p:grpSpPr>
        <p:sp>
          <p:nvSpPr>
            <p:cNvPr name="Freeform 3" id="3"/>
            <p:cNvSpPr/>
            <p:nvPr/>
          </p:nvSpPr>
          <p:spPr>
            <a:xfrm flipH="false" flipV="false" rot="0">
              <a:off x="0" y="0"/>
              <a:ext cx="1963984" cy="2709333"/>
            </a:xfrm>
            <a:custGeom>
              <a:avLst/>
              <a:gdLst/>
              <a:ahLst/>
              <a:cxnLst/>
              <a:rect r="r" b="b" t="t" l="l"/>
              <a:pathLst>
                <a:path h="2709333" w="1963984">
                  <a:moveTo>
                    <a:pt x="0" y="0"/>
                  </a:moveTo>
                  <a:lnTo>
                    <a:pt x="1963984" y="0"/>
                  </a:lnTo>
                  <a:lnTo>
                    <a:pt x="1963984" y="2709333"/>
                  </a:lnTo>
                  <a:lnTo>
                    <a:pt x="0" y="2709333"/>
                  </a:lnTo>
                  <a:close/>
                </a:path>
              </a:pathLst>
            </a:custGeom>
            <a:solidFill>
              <a:srgbClr val="F5334E"/>
            </a:solidFill>
          </p:spPr>
        </p:sp>
        <p:sp>
          <p:nvSpPr>
            <p:cNvPr name="TextBox 4" id="4"/>
            <p:cNvSpPr txBox="true"/>
            <p:nvPr/>
          </p:nvSpPr>
          <p:spPr>
            <a:xfrm>
              <a:off x="0" y="-57150"/>
              <a:ext cx="1963984" cy="276648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8747026" y="2208084"/>
            <a:ext cx="8058321" cy="5237027"/>
          </a:xfrm>
          <a:custGeom>
            <a:avLst/>
            <a:gdLst/>
            <a:ahLst/>
            <a:cxnLst/>
            <a:rect r="r" b="b" t="t" l="l"/>
            <a:pathLst>
              <a:path h="5237027" w="8058321">
                <a:moveTo>
                  <a:pt x="0" y="0"/>
                </a:moveTo>
                <a:lnTo>
                  <a:pt x="8058321" y="0"/>
                </a:lnTo>
                <a:lnTo>
                  <a:pt x="8058321" y="5237027"/>
                </a:lnTo>
                <a:lnTo>
                  <a:pt x="0" y="5237027"/>
                </a:lnTo>
                <a:lnTo>
                  <a:pt x="0" y="0"/>
                </a:lnTo>
                <a:close/>
              </a:path>
            </a:pathLst>
          </a:custGeom>
          <a:blipFill>
            <a:blip r:embed="rId2"/>
            <a:stretch>
              <a:fillRect l="0" t="0" r="0" b="0"/>
            </a:stretch>
          </a:blipFill>
        </p:spPr>
      </p:sp>
      <p:sp>
        <p:nvSpPr>
          <p:cNvPr name="TextBox 6" id="6"/>
          <p:cNvSpPr txBox="true"/>
          <p:nvPr/>
        </p:nvSpPr>
        <p:spPr>
          <a:xfrm rot="0">
            <a:off x="626478" y="5095875"/>
            <a:ext cx="5670350" cy="2111375"/>
          </a:xfrm>
          <a:prstGeom prst="rect">
            <a:avLst/>
          </a:prstGeom>
        </p:spPr>
        <p:txBody>
          <a:bodyPr anchor="t" rtlCol="false" tIns="0" lIns="0" bIns="0" rIns="0">
            <a:spAutoFit/>
          </a:bodyPr>
          <a:lstStyle/>
          <a:p>
            <a:pPr algn="just" marL="0" indent="0" lvl="1">
              <a:lnSpc>
                <a:spcPts val="2800"/>
              </a:lnSpc>
              <a:spcBef>
                <a:spcPct val="0"/>
              </a:spcBef>
            </a:pPr>
            <a:r>
              <a:rPr lang="en-US" sz="2000">
                <a:solidFill>
                  <a:srgbClr val="FFFFFF"/>
                </a:solidFill>
                <a:latin typeface="Be Vietnam"/>
                <a:ea typeface="Be Vietnam"/>
                <a:cs typeface="Be Vietnam"/>
                <a:sym typeface="Be Vietnam"/>
              </a:rPr>
              <a:t>Berdasarkan Rating yang diberikan oleh Customer, brand Uniqlo dan Ann taylor menduduki peringkat pertama dengan rata-rata sebesar 3,08. sedangkan brand Mango menjadi peringkat terakhir dengan rata-rata 2,77.</a:t>
            </a:r>
          </a:p>
        </p:txBody>
      </p:sp>
      <p:sp>
        <p:nvSpPr>
          <p:cNvPr name="TextBox 7" id="7"/>
          <p:cNvSpPr txBox="true"/>
          <p:nvPr/>
        </p:nvSpPr>
        <p:spPr>
          <a:xfrm rot="0">
            <a:off x="626478" y="440236"/>
            <a:ext cx="5670350" cy="4099329"/>
          </a:xfrm>
          <a:prstGeom prst="rect">
            <a:avLst/>
          </a:prstGeom>
        </p:spPr>
        <p:txBody>
          <a:bodyPr anchor="t" rtlCol="false" tIns="0" lIns="0" bIns="0" rIns="0">
            <a:spAutoFit/>
          </a:bodyPr>
          <a:lstStyle/>
          <a:p>
            <a:pPr algn="l" marL="0" indent="0" lvl="0">
              <a:lnSpc>
                <a:spcPts val="5254"/>
              </a:lnSpc>
            </a:pPr>
            <a:r>
              <a:rPr lang="en-US" sz="5254" spc="-157">
                <a:solidFill>
                  <a:srgbClr val="FFFFFF"/>
                </a:solidFill>
                <a:latin typeface="Telegraf"/>
                <a:ea typeface="Telegraf"/>
                <a:cs typeface="Telegraf"/>
                <a:sym typeface="Telegraf"/>
              </a:rPr>
              <a:t>BAGAIMANA PERBANDINGAN RATA-RATA RATING CUSTOMER ANTAR BRAND?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5334E"/>
            </a:solidFill>
          </p:spPr>
        </p:sp>
        <p:sp>
          <p:nvSpPr>
            <p:cNvPr name="TextBox 4" id="4"/>
            <p:cNvSpPr txBox="true"/>
            <p:nvPr/>
          </p:nvSpPr>
          <p:spPr>
            <a:xfrm>
              <a:off x="0" y="-57150"/>
              <a:ext cx="2408296" cy="2766483"/>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9297" y="2544597"/>
            <a:ext cx="8508603" cy="5248134"/>
          </a:xfrm>
          <a:custGeom>
            <a:avLst/>
            <a:gdLst/>
            <a:ahLst/>
            <a:cxnLst/>
            <a:rect r="r" b="b" t="t" l="l"/>
            <a:pathLst>
              <a:path h="5248134" w="8508603">
                <a:moveTo>
                  <a:pt x="0" y="0"/>
                </a:moveTo>
                <a:lnTo>
                  <a:pt x="8508603" y="0"/>
                </a:lnTo>
                <a:lnTo>
                  <a:pt x="8508603" y="5248134"/>
                </a:lnTo>
                <a:lnTo>
                  <a:pt x="0" y="5248134"/>
                </a:lnTo>
                <a:lnTo>
                  <a:pt x="0" y="0"/>
                </a:lnTo>
                <a:close/>
              </a:path>
            </a:pathLst>
          </a:custGeom>
          <a:blipFill>
            <a:blip r:embed="rId4"/>
            <a:stretch>
              <a:fillRect l="0" t="0" r="0" b="0"/>
            </a:stretch>
          </a:blipFill>
        </p:spPr>
      </p:sp>
      <p:sp>
        <p:nvSpPr>
          <p:cNvPr name="TextBox 7" id="7"/>
          <p:cNvSpPr txBox="true"/>
          <p:nvPr/>
        </p:nvSpPr>
        <p:spPr>
          <a:xfrm rot="0">
            <a:off x="10281838" y="650597"/>
            <a:ext cx="6868323" cy="3192187"/>
          </a:xfrm>
          <a:prstGeom prst="rect">
            <a:avLst/>
          </a:prstGeom>
        </p:spPr>
        <p:txBody>
          <a:bodyPr anchor="t" rtlCol="false" tIns="0" lIns="0" bIns="0" rIns="0">
            <a:spAutoFit/>
          </a:bodyPr>
          <a:lstStyle/>
          <a:p>
            <a:pPr algn="l" marL="0" indent="0" lvl="0">
              <a:lnSpc>
                <a:spcPts val="4891"/>
              </a:lnSpc>
            </a:pPr>
            <a:r>
              <a:rPr lang="en-US" sz="4891" spc="-146">
                <a:solidFill>
                  <a:srgbClr val="FFFFFF"/>
                </a:solidFill>
                <a:latin typeface="Telegraf"/>
                <a:ea typeface="Telegraf"/>
                <a:cs typeface="Telegraf"/>
                <a:sym typeface="Telegraf"/>
              </a:rPr>
              <a:t>BAGAIMANA TREN PERUBAHAN RATA-RATA RATING CUSTOMER PERBULANNYA?</a:t>
            </a:r>
          </a:p>
        </p:txBody>
      </p:sp>
      <p:sp>
        <p:nvSpPr>
          <p:cNvPr name="TextBox 8" id="8"/>
          <p:cNvSpPr txBox="true"/>
          <p:nvPr/>
        </p:nvSpPr>
        <p:spPr>
          <a:xfrm rot="0">
            <a:off x="10478603" y="5298560"/>
            <a:ext cx="6474794" cy="2816225"/>
          </a:xfrm>
          <a:prstGeom prst="rect">
            <a:avLst/>
          </a:prstGeom>
        </p:spPr>
        <p:txBody>
          <a:bodyPr anchor="t" rtlCol="false" tIns="0" lIns="0" bIns="0" rIns="0">
            <a:spAutoFit/>
          </a:bodyPr>
          <a:lstStyle/>
          <a:p>
            <a:pPr algn="just">
              <a:lnSpc>
                <a:spcPts val="2800"/>
              </a:lnSpc>
            </a:pPr>
            <a:r>
              <a:rPr lang="en-US" sz="2000">
                <a:solidFill>
                  <a:srgbClr val="FFFFFF"/>
                </a:solidFill>
                <a:latin typeface="Be Vietnam"/>
                <a:ea typeface="Be Vietnam"/>
                <a:cs typeface="Be Vietnam"/>
                <a:sym typeface="Be Vietnam"/>
              </a:rPr>
              <a:t>Puncak kepuasan customer terjadi di Juni dengan rata-rata (3,50) sedangkan </a:t>
            </a:r>
            <a:r>
              <a:rPr lang="en-US" sz="2000">
                <a:solidFill>
                  <a:srgbClr val="FFFFFF"/>
                </a:solidFill>
                <a:latin typeface="Be Vietnam"/>
                <a:ea typeface="Be Vietnam"/>
                <a:cs typeface="Be Vietnam"/>
                <a:sym typeface="Be Vietnam"/>
              </a:rPr>
              <a:t>Rating terendah ada di November (2,66) dan September (2,69). </a:t>
            </a:r>
          </a:p>
          <a:p>
            <a:pPr algn="just" marL="0" indent="0" lvl="1">
              <a:lnSpc>
                <a:spcPts val="2800"/>
              </a:lnSpc>
              <a:spcBef>
                <a:spcPct val="0"/>
              </a:spcBef>
            </a:pPr>
            <a:r>
              <a:rPr lang="en-US" sz="2000">
                <a:solidFill>
                  <a:srgbClr val="FFFFFF"/>
                </a:solidFill>
                <a:latin typeface="Be Vietnam"/>
                <a:ea typeface="Be Vietnam"/>
                <a:cs typeface="Be Vietnam"/>
                <a:sym typeface="Be Vietnam"/>
              </a:rPr>
              <a:t>Fluktuasi signifikan yaitu lonjakan tinggi di Juni dan penurunan bertahap hingga akhir tahun, menunjukkan bahwa kepuasan customer sangat dipengaruhi faktor musiman atau kampanye tertentu.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691675"/>
            <a:chOff x="0" y="0"/>
            <a:chExt cx="4816593" cy="708919"/>
          </a:xfrm>
        </p:grpSpPr>
        <p:sp>
          <p:nvSpPr>
            <p:cNvPr name="Freeform 3" id="3"/>
            <p:cNvSpPr/>
            <p:nvPr/>
          </p:nvSpPr>
          <p:spPr>
            <a:xfrm flipH="false" flipV="false" rot="0">
              <a:off x="0" y="0"/>
              <a:ext cx="4816592" cy="708919"/>
            </a:xfrm>
            <a:custGeom>
              <a:avLst/>
              <a:gdLst/>
              <a:ahLst/>
              <a:cxnLst/>
              <a:rect r="r" b="b" t="t" l="l"/>
              <a:pathLst>
                <a:path h="708919" w="4816592">
                  <a:moveTo>
                    <a:pt x="0" y="0"/>
                  </a:moveTo>
                  <a:lnTo>
                    <a:pt x="4816592" y="0"/>
                  </a:lnTo>
                  <a:lnTo>
                    <a:pt x="4816592" y="708919"/>
                  </a:lnTo>
                  <a:lnTo>
                    <a:pt x="0" y="708919"/>
                  </a:lnTo>
                  <a:close/>
                </a:path>
              </a:pathLst>
            </a:custGeom>
            <a:solidFill>
              <a:srgbClr val="F5334E"/>
            </a:solidFill>
          </p:spPr>
        </p:sp>
        <p:sp>
          <p:nvSpPr>
            <p:cNvPr name="TextBox 4" id="4"/>
            <p:cNvSpPr txBox="true"/>
            <p:nvPr/>
          </p:nvSpPr>
          <p:spPr>
            <a:xfrm>
              <a:off x="0" y="-57150"/>
              <a:ext cx="4816593" cy="766069"/>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27915" y="3800792"/>
            <a:ext cx="5165296" cy="3683878"/>
          </a:xfrm>
          <a:custGeom>
            <a:avLst/>
            <a:gdLst/>
            <a:ahLst/>
            <a:cxnLst/>
            <a:rect r="r" b="b" t="t" l="l"/>
            <a:pathLst>
              <a:path h="3683878" w="5165296">
                <a:moveTo>
                  <a:pt x="0" y="0"/>
                </a:moveTo>
                <a:lnTo>
                  <a:pt x="5165296" y="0"/>
                </a:lnTo>
                <a:lnTo>
                  <a:pt x="5165296" y="3683879"/>
                </a:lnTo>
                <a:lnTo>
                  <a:pt x="0" y="3683879"/>
                </a:lnTo>
                <a:lnTo>
                  <a:pt x="0" y="0"/>
                </a:lnTo>
                <a:close/>
              </a:path>
            </a:pathLst>
          </a:custGeom>
          <a:blipFill>
            <a:blip r:embed="rId4"/>
            <a:stretch>
              <a:fillRect l="0" t="0" r="0" b="0"/>
            </a:stretch>
          </a:blipFill>
        </p:spPr>
      </p:sp>
      <p:sp>
        <p:nvSpPr>
          <p:cNvPr name="Freeform 7" id="7"/>
          <p:cNvSpPr/>
          <p:nvPr/>
        </p:nvSpPr>
        <p:spPr>
          <a:xfrm flipH="false" flipV="false" rot="0">
            <a:off x="12308810" y="3800792"/>
            <a:ext cx="5233873" cy="3655617"/>
          </a:xfrm>
          <a:custGeom>
            <a:avLst/>
            <a:gdLst/>
            <a:ahLst/>
            <a:cxnLst/>
            <a:rect r="r" b="b" t="t" l="l"/>
            <a:pathLst>
              <a:path h="3655617" w="5233873">
                <a:moveTo>
                  <a:pt x="0" y="0"/>
                </a:moveTo>
                <a:lnTo>
                  <a:pt x="5233872" y="0"/>
                </a:lnTo>
                <a:lnTo>
                  <a:pt x="5233872" y="3655617"/>
                </a:lnTo>
                <a:lnTo>
                  <a:pt x="0" y="3655617"/>
                </a:lnTo>
                <a:lnTo>
                  <a:pt x="0" y="0"/>
                </a:lnTo>
                <a:close/>
              </a:path>
            </a:pathLst>
          </a:custGeom>
          <a:blipFill>
            <a:blip r:embed="rId5"/>
            <a:stretch>
              <a:fillRect l="0" t="0" r="0" b="0"/>
            </a:stretch>
          </a:blipFill>
        </p:spPr>
      </p:sp>
      <p:sp>
        <p:nvSpPr>
          <p:cNvPr name="Freeform 8" id="8"/>
          <p:cNvSpPr/>
          <p:nvPr/>
        </p:nvSpPr>
        <p:spPr>
          <a:xfrm flipH="false" flipV="false" rot="0">
            <a:off x="6524811" y="3781057"/>
            <a:ext cx="5252398" cy="3703614"/>
          </a:xfrm>
          <a:custGeom>
            <a:avLst/>
            <a:gdLst/>
            <a:ahLst/>
            <a:cxnLst/>
            <a:rect r="r" b="b" t="t" l="l"/>
            <a:pathLst>
              <a:path h="3703614" w="5252398">
                <a:moveTo>
                  <a:pt x="0" y="0"/>
                </a:moveTo>
                <a:lnTo>
                  <a:pt x="5252398" y="0"/>
                </a:lnTo>
                <a:lnTo>
                  <a:pt x="5252398" y="3703614"/>
                </a:lnTo>
                <a:lnTo>
                  <a:pt x="0" y="3703614"/>
                </a:lnTo>
                <a:lnTo>
                  <a:pt x="0" y="0"/>
                </a:lnTo>
                <a:close/>
              </a:path>
            </a:pathLst>
          </a:custGeom>
          <a:blipFill>
            <a:blip r:embed="rId6"/>
            <a:stretch>
              <a:fillRect l="0" t="0" r="0" b="0"/>
            </a:stretch>
          </a:blipFill>
        </p:spPr>
      </p:sp>
      <p:sp>
        <p:nvSpPr>
          <p:cNvPr name="TextBox 9" id="9"/>
          <p:cNvSpPr txBox="true"/>
          <p:nvPr/>
        </p:nvSpPr>
        <p:spPr>
          <a:xfrm rot="0">
            <a:off x="1631026" y="2743517"/>
            <a:ext cx="3287400" cy="447675"/>
          </a:xfrm>
          <a:prstGeom prst="rect">
            <a:avLst/>
          </a:prstGeom>
        </p:spPr>
        <p:txBody>
          <a:bodyPr anchor="t" rtlCol="false" tIns="0" lIns="0" bIns="0" rIns="0">
            <a:spAutoFit/>
          </a:bodyPr>
          <a:lstStyle/>
          <a:p>
            <a:pPr algn="ctr" marL="0" indent="0" lvl="0">
              <a:lnSpc>
                <a:spcPts val="3599"/>
              </a:lnSpc>
            </a:pPr>
            <a:r>
              <a:rPr lang="en-US" b="true" sz="2999" spc="-29">
                <a:solidFill>
                  <a:srgbClr val="F5334E"/>
                </a:solidFill>
                <a:latin typeface="Be Vietnam Ultra-Bold"/>
                <a:ea typeface="Be Vietnam Ultra-Bold"/>
                <a:cs typeface="Be Vietnam Ultra-Bold"/>
                <a:sym typeface="Be Vietnam Ultra-Bold"/>
              </a:rPr>
              <a:t>Overal</a:t>
            </a:r>
          </a:p>
        </p:txBody>
      </p:sp>
      <p:sp>
        <p:nvSpPr>
          <p:cNvPr name="TextBox 10" id="10"/>
          <p:cNvSpPr txBox="true"/>
          <p:nvPr/>
        </p:nvSpPr>
        <p:spPr>
          <a:xfrm rot="0">
            <a:off x="1028700" y="661988"/>
            <a:ext cx="13438323" cy="1473200"/>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FFFFFF"/>
                </a:solidFill>
                <a:latin typeface="Telegraf"/>
                <a:ea typeface="Telegraf"/>
                <a:cs typeface="Telegraf"/>
                <a:sym typeface="Telegraf"/>
              </a:rPr>
              <a:t>APA MUSIM DENGAN TOTAL SALES TERBANYAK?</a:t>
            </a:r>
          </a:p>
        </p:txBody>
      </p:sp>
      <p:sp>
        <p:nvSpPr>
          <p:cNvPr name="TextBox 11" id="11"/>
          <p:cNvSpPr txBox="true"/>
          <p:nvPr/>
        </p:nvSpPr>
        <p:spPr>
          <a:xfrm rot="0">
            <a:off x="1346775" y="7718545"/>
            <a:ext cx="4127575" cy="2111375"/>
          </a:xfrm>
          <a:prstGeom prst="rect">
            <a:avLst/>
          </a:prstGeom>
        </p:spPr>
        <p:txBody>
          <a:bodyPr anchor="t" rtlCol="false" tIns="0" lIns="0" bIns="0" rIns="0">
            <a:spAutoFit/>
          </a:bodyPr>
          <a:lstStyle/>
          <a:p>
            <a:pPr algn="just" marL="0" indent="0" lvl="1">
              <a:lnSpc>
                <a:spcPts val="2800"/>
              </a:lnSpc>
              <a:spcBef>
                <a:spcPct val="0"/>
              </a:spcBef>
            </a:pPr>
            <a:r>
              <a:rPr lang="en-US" sz="2000">
                <a:solidFill>
                  <a:srgbClr val="022658"/>
                </a:solidFill>
                <a:latin typeface="Be Vietnam"/>
                <a:ea typeface="Be Vietnam"/>
                <a:cs typeface="Be Vietnam"/>
                <a:sym typeface="Be Vietnam"/>
              </a:rPr>
              <a:t>Secara keseluruhan total sales relatif stabil di setiap musim, dengan musim Summer (37K) sedikit lebih unggul dibanding Fall, Spring dan Winter (selisih &lt; 2K).</a:t>
            </a:r>
          </a:p>
        </p:txBody>
      </p:sp>
      <p:sp>
        <p:nvSpPr>
          <p:cNvPr name="TextBox 12" id="12"/>
          <p:cNvSpPr txBox="true"/>
          <p:nvPr/>
        </p:nvSpPr>
        <p:spPr>
          <a:xfrm rot="0">
            <a:off x="6996844" y="7718545"/>
            <a:ext cx="4127575" cy="1758950"/>
          </a:xfrm>
          <a:prstGeom prst="rect">
            <a:avLst/>
          </a:prstGeom>
        </p:spPr>
        <p:txBody>
          <a:bodyPr anchor="t" rtlCol="false" tIns="0" lIns="0" bIns="0" rIns="0">
            <a:spAutoFit/>
          </a:bodyPr>
          <a:lstStyle/>
          <a:p>
            <a:pPr algn="just" marL="0" indent="0" lvl="1">
              <a:lnSpc>
                <a:spcPts val="2800"/>
              </a:lnSpc>
              <a:spcBef>
                <a:spcPct val="0"/>
              </a:spcBef>
            </a:pPr>
            <a:r>
              <a:rPr lang="en-US" sz="2000" strike="noStrike" u="none">
                <a:solidFill>
                  <a:srgbClr val="022658"/>
                </a:solidFill>
                <a:latin typeface="Be Vietnam"/>
                <a:ea typeface="Be Vietnam"/>
                <a:cs typeface="Be Vietnam"/>
                <a:sym typeface="Be Vietnam"/>
              </a:rPr>
              <a:t>Musim dengan total penjualan tanpa adanya pengembalian barang dipimpin oleh musim Fall dan Summer (32K), diikuti musim Spring (30K) dan Winter (29K). </a:t>
            </a:r>
          </a:p>
        </p:txBody>
      </p:sp>
      <p:sp>
        <p:nvSpPr>
          <p:cNvPr name="TextBox 13" id="13"/>
          <p:cNvSpPr txBox="true"/>
          <p:nvPr/>
        </p:nvSpPr>
        <p:spPr>
          <a:xfrm rot="0">
            <a:off x="12861959" y="7718545"/>
            <a:ext cx="4127575" cy="2111375"/>
          </a:xfrm>
          <a:prstGeom prst="rect">
            <a:avLst/>
          </a:prstGeom>
        </p:spPr>
        <p:txBody>
          <a:bodyPr anchor="t" rtlCol="false" tIns="0" lIns="0" bIns="0" rIns="0">
            <a:spAutoFit/>
          </a:bodyPr>
          <a:lstStyle/>
          <a:p>
            <a:pPr algn="just" marL="0" indent="0" lvl="1">
              <a:lnSpc>
                <a:spcPts val="2800"/>
              </a:lnSpc>
              <a:spcBef>
                <a:spcPct val="0"/>
              </a:spcBef>
            </a:pPr>
            <a:r>
              <a:rPr lang="en-US" sz="2000" strike="noStrike" u="none">
                <a:solidFill>
                  <a:srgbClr val="022658"/>
                </a:solidFill>
                <a:latin typeface="Be Vietnam"/>
                <a:ea typeface="Be Vietnam"/>
                <a:cs typeface="Be Vietnam"/>
                <a:sym typeface="Be Vietnam"/>
              </a:rPr>
              <a:t>Musim dengan total penjualan dengan pengembalian barang dipimpin oleh musim Winter (5,6K) diikuti musim Spring (5,1K), Summer (5,1K) dan Fall (3,4K). </a:t>
            </a:r>
          </a:p>
        </p:txBody>
      </p:sp>
      <p:sp>
        <p:nvSpPr>
          <p:cNvPr name="TextBox 14" id="14"/>
          <p:cNvSpPr txBox="true"/>
          <p:nvPr/>
        </p:nvSpPr>
        <p:spPr>
          <a:xfrm rot="0">
            <a:off x="7416931" y="2691675"/>
            <a:ext cx="3287400" cy="895350"/>
          </a:xfrm>
          <a:prstGeom prst="rect">
            <a:avLst/>
          </a:prstGeom>
        </p:spPr>
        <p:txBody>
          <a:bodyPr anchor="t" rtlCol="false" tIns="0" lIns="0" bIns="0" rIns="0">
            <a:spAutoFit/>
          </a:bodyPr>
          <a:lstStyle/>
          <a:p>
            <a:pPr algn="ctr" marL="0" indent="0" lvl="0">
              <a:lnSpc>
                <a:spcPts val="3599"/>
              </a:lnSpc>
              <a:spcBef>
                <a:spcPct val="0"/>
              </a:spcBef>
            </a:pPr>
            <a:r>
              <a:rPr lang="en-US" b="true" sz="2999" spc="-29" strike="noStrike" u="none">
                <a:solidFill>
                  <a:srgbClr val="F5334E"/>
                </a:solidFill>
                <a:latin typeface="Be Vietnam Ultra-Bold"/>
                <a:ea typeface="Be Vietnam Ultra-Bold"/>
                <a:cs typeface="Be Vietnam Ultra-Bold"/>
                <a:sym typeface="Be Vietnam Ultra-Bold"/>
              </a:rPr>
              <a:t>Return status is False</a:t>
            </a:r>
          </a:p>
        </p:txBody>
      </p:sp>
      <p:sp>
        <p:nvSpPr>
          <p:cNvPr name="TextBox 15" id="15"/>
          <p:cNvSpPr txBox="true"/>
          <p:nvPr/>
        </p:nvSpPr>
        <p:spPr>
          <a:xfrm rot="0">
            <a:off x="13282046" y="2691675"/>
            <a:ext cx="3287400" cy="895350"/>
          </a:xfrm>
          <a:prstGeom prst="rect">
            <a:avLst/>
          </a:prstGeom>
        </p:spPr>
        <p:txBody>
          <a:bodyPr anchor="t" rtlCol="false" tIns="0" lIns="0" bIns="0" rIns="0">
            <a:spAutoFit/>
          </a:bodyPr>
          <a:lstStyle/>
          <a:p>
            <a:pPr algn="ctr" marL="0" indent="0" lvl="0">
              <a:lnSpc>
                <a:spcPts val="3599"/>
              </a:lnSpc>
              <a:spcBef>
                <a:spcPct val="0"/>
              </a:spcBef>
            </a:pPr>
            <a:r>
              <a:rPr lang="en-US" b="true" sz="2999" spc="-29" strike="noStrike" u="none">
                <a:solidFill>
                  <a:srgbClr val="F5334E"/>
                </a:solidFill>
                <a:latin typeface="Be Vietnam Ultra-Bold"/>
                <a:ea typeface="Be Vietnam Ultra-Bold"/>
                <a:cs typeface="Be Vietnam Ultra-Bold"/>
                <a:sym typeface="Be Vietnam Ultra-Bold"/>
              </a:rPr>
              <a:t>Return Status is True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383181" y="7251228"/>
            <a:ext cx="7190421" cy="1497521"/>
            <a:chOff x="0" y="0"/>
            <a:chExt cx="1893773" cy="394409"/>
          </a:xfrm>
        </p:grpSpPr>
        <p:sp>
          <p:nvSpPr>
            <p:cNvPr name="Freeform 3" id="3"/>
            <p:cNvSpPr/>
            <p:nvPr/>
          </p:nvSpPr>
          <p:spPr>
            <a:xfrm flipH="false" flipV="false" rot="0">
              <a:off x="0" y="0"/>
              <a:ext cx="1893773" cy="394409"/>
            </a:xfrm>
            <a:custGeom>
              <a:avLst/>
              <a:gdLst/>
              <a:ahLst/>
              <a:cxnLst/>
              <a:rect r="r" b="b" t="t" l="l"/>
              <a:pathLst>
                <a:path h="394409" w="1893773">
                  <a:moveTo>
                    <a:pt x="0" y="0"/>
                  </a:moveTo>
                  <a:lnTo>
                    <a:pt x="1893773" y="0"/>
                  </a:lnTo>
                  <a:lnTo>
                    <a:pt x="1893773" y="394409"/>
                  </a:lnTo>
                  <a:lnTo>
                    <a:pt x="0" y="394409"/>
                  </a:lnTo>
                  <a:close/>
                </a:path>
              </a:pathLst>
            </a:custGeom>
            <a:solidFill>
              <a:srgbClr val="022658"/>
            </a:solidFill>
          </p:spPr>
        </p:sp>
        <p:sp>
          <p:nvSpPr>
            <p:cNvPr name="TextBox 4" id="4"/>
            <p:cNvSpPr txBox="true"/>
            <p:nvPr/>
          </p:nvSpPr>
          <p:spPr>
            <a:xfrm>
              <a:off x="0" y="-38100"/>
              <a:ext cx="1893773" cy="432509"/>
            </a:xfrm>
            <a:prstGeom prst="rect">
              <a:avLst/>
            </a:prstGeom>
          </p:spPr>
          <p:txBody>
            <a:bodyPr anchor="ctr" rtlCol="false" tIns="254000" lIns="254000" bIns="254000" rIns="254000"/>
            <a:lstStyle/>
            <a:p>
              <a:pPr algn="l">
                <a:lnSpc>
                  <a:spcPts val="2100"/>
                </a:lnSpc>
              </a:pPr>
              <a:r>
                <a:rPr lang="en-US" sz="1500">
                  <a:solidFill>
                    <a:srgbClr val="FFFFFF"/>
                  </a:solidFill>
                  <a:latin typeface="Be Vietnam"/>
                  <a:ea typeface="Be Vietnam"/>
                  <a:cs typeface="Be Vietnam"/>
                  <a:sym typeface="Be Vietnam"/>
                </a:rPr>
                <a:t>Insight: Kategori dengan total penjualan tertinggi, diskon tinggi, rating baik dan return rate rendah adalah shoes. Sedangkan, Kategori dengan total penjualantinggi, diskon tinggi, rating baik dan return rate tinggi adalah Bottoms dan Dresses.</a:t>
              </a:r>
            </a:p>
          </p:txBody>
        </p:sp>
      </p:grpSp>
      <p:sp>
        <p:nvSpPr>
          <p:cNvPr name="Freeform 5" id="5"/>
          <p:cNvSpPr/>
          <p:nvPr/>
        </p:nvSpPr>
        <p:spPr>
          <a:xfrm flipH="false" flipV="false" rot="0">
            <a:off x="2689473" y="3035772"/>
            <a:ext cx="11749017" cy="4215455"/>
          </a:xfrm>
          <a:custGeom>
            <a:avLst/>
            <a:gdLst/>
            <a:ahLst/>
            <a:cxnLst/>
            <a:rect r="r" b="b" t="t" l="l"/>
            <a:pathLst>
              <a:path h="4215455" w="11749017">
                <a:moveTo>
                  <a:pt x="0" y="0"/>
                </a:moveTo>
                <a:lnTo>
                  <a:pt x="11749017" y="0"/>
                </a:lnTo>
                <a:lnTo>
                  <a:pt x="11749017" y="4215456"/>
                </a:lnTo>
                <a:lnTo>
                  <a:pt x="0" y="4215456"/>
                </a:lnTo>
                <a:lnTo>
                  <a:pt x="0" y="0"/>
                </a:lnTo>
                <a:close/>
              </a:path>
            </a:pathLst>
          </a:custGeom>
          <a:blipFill>
            <a:blip r:embed="rId2"/>
            <a:stretch>
              <a:fillRect l="0" t="0" r="0" b="0"/>
            </a:stretch>
          </a:blipFill>
        </p:spPr>
      </p:sp>
      <p:sp>
        <p:nvSpPr>
          <p:cNvPr name="TextBox 6" id="6"/>
          <p:cNvSpPr txBox="true"/>
          <p:nvPr/>
        </p:nvSpPr>
        <p:spPr>
          <a:xfrm rot="0">
            <a:off x="14438490" y="8951595"/>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3" action="ppaction://hlinksldjump"/>
              </a:rPr>
              <a:t>Back to agenda page</a:t>
            </a:r>
          </a:p>
        </p:txBody>
      </p:sp>
      <p:sp>
        <p:nvSpPr>
          <p:cNvPr name="TextBox 7" id="7"/>
          <p:cNvSpPr txBox="true"/>
          <p:nvPr/>
        </p:nvSpPr>
        <p:spPr>
          <a:xfrm rot="0">
            <a:off x="1851943" y="916777"/>
            <a:ext cx="13424077" cy="1642745"/>
          </a:xfrm>
          <a:prstGeom prst="rect">
            <a:avLst/>
          </a:prstGeom>
        </p:spPr>
        <p:txBody>
          <a:bodyPr anchor="t" rtlCol="false" tIns="0" lIns="0" bIns="0" rIns="0">
            <a:spAutoFit/>
          </a:bodyPr>
          <a:lstStyle/>
          <a:p>
            <a:pPr algn="ctr" marL="0" indent="0" lvl="0">
              <a:lnSpc>
                <a:spcPts val="6160"/>
              </a:lnSpc>
              <a:spcBef>
                <a:spcPct val="0"/>
              </a:spcBef>
            </a:pPr>
            <a:r>
              <a:rPr lang="en-US" sz="5600" spc="-168">
                <a:solidFill>
                  <a:srgbClr val="F5334E"/>
                </a:solidFill>
                <a:latin typeface="Telegraf"/>
                <a:ea typeface="Telegraf"/>
                <a:cs typeface="Telegraf"/>
                <a:sym typeface="Telegraf"/>
              </a:rPr>
              <a:t>KATEGORI APA YANG PALING LAKU TETAPI JUGA RAWAN RETUR?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483503"/>
            <a:ext cx="18288000" cy="3857155"/>
          </a:xfrm>
          <a:custGeom>
            <a:avLst/>
            <a:gdLst/>
            <a:ahLst/>
            <a:cxnLst/>
            <a:rect r="r" b="b" t="t" l="l"/>
            <a:pathLst>
              <a:path h="3857155" w="18288000">
                <a:moveTo>
                  <a:pt x="0" y="0"/>
                </a:moveTo>
                <a:lnTo>
                  <a:pt x="18288000" y="0"/>
                </a:lnTo>
                <a:lnTo>
                  <a:pt x="18288000" y="3857156"/>
                </a:lnTo>
                <a:lnTo>
                  <a:pt x="0" y="3857156"/>
                </a:lnTo>
                <a:lnTo>
                  <a:pt x="0" y="0"/>
                </a:lnTo>
                <a:close/>
              </a:path>
            </a:pathLst>
          </a:custGeom>
          <a:blipFill>
            <a:blip r:embed="rId2"/>
            <a:stretch>
              <a:fillRect l="0" t="-108043" r="0" b="-108043"/>
            </a:stretch>
          </a:blipFill>
        </p:spPr>
      </p:sp>
      <p:grpSp>
        <p:nvGrpSpPr>
          <p:cNvPr name="Group 3" id="3"/>
          <p:cNvGrpSpPr/>
          <p:nvPr/>
        </p:nvGrpSpPr>
        <p:grpSpPr>
          <a:xfrm rot="0">
            <a:off x="1808057" y="3218049"/>
            <a:ext cx="3525379" cy="4737485"/>
            <a:chOff x="0" y="0"/>
            <a:chExt cx="4700505" cy="6316647"/>
          </a:xfrm>
        </p:grpSpPr>
        <p:grpSp>
          <p:nvGrpSpPr>
            <p:cNvPr name="Group 4" id="4"/>
            <p:cNvGrpSpPr/>
            <p:nvPr/>
          </p:nvGrpSpPr>
          <p:grpSpPr>
            <a:xfrm rot="0">
              <a:off x="0" y="0"/>
              <a:ext cx="4700505" cy="6316647"/>
              <a:chOff x="0" y="0"/>
              <a:chExt cx="928495" cy="1247733"/>
            </a:xfrm>
          </p:grpSpPr>
          <p:sp>
            <p:nvSpPr>
              <p:cNvPr name="Freeform 5" id="5"/>
              <p:cNvSpPr/>
              <p:nvPr/>
            </p:nvSpPr>
            <p:spPr>
              <a:xfrm flipH="false" flipV="false" rot="0">
                <a:off x="0" y="0"/>
                <a:ext cx="928495" cy="1247733"/>
              </a:xfrm>
              <a:custGeom>
                <a:avLst/>
                <a:gdLst/>
                <a:ahLst/>
                <a:cxnLst/>
                <a:rect r="r" b="b" t="t" l="l"/>
                <a:pathLst>
                  <a:path h="1247733" w="928495">
                    <a:moveTo>
                      <a:pt x="0" y="0"/>
                    </a:moveTo>
                    <a:lnTo>
                      <a:pt x="928495" y="0"/>
                    </a:lnTo>
                    <a:lnTo>
                      <a:pt x="928495" y="1247733"/>
                    </a:lnTo>
                    <a:lnTo>
                      <a:pt x="0" y="1247733"/>
                    </a:lnTo>
                    <a:close/>
                  </a:path>
                </a:pathLst>
              </a:custGeom>
              <a:solidFill>
                <a:srgbClr val="F5334E"/>
              </a:solidFill>
            </p:spPr>
          </p:sp>
          <p:sp>
            <p:nvSpPr>
              <p:cNvPr name="TextBox 6" id="6"/>
              <p:cNvSpPr txBox="true"/>
              <p:nvPr/>
            </p:nvSpPr>
            <p:spPr>
              <a:xfrm>
                <a:off x="0" y="-57150"/>
                <a:ext cx="928495" cy="1304883"/>
              </a:xfrm>
              <a:prstGeom prst="rect">
                <a:avLst/>
              </a:prstGeom>
            </p:spPr>
            <p:txBody>
              <a:bodyPr anchor="ctr" rtlCol="false" tIns="50800" lIns="50800" bIns="50800" rIns="50800"/>
              <a:lstStyle/>
              <a:p>
                <a:pPr algn="ctr">
                  <a:lnSpc>
                    <a:spcPts val="3500"/>
                  </a:lnSpc>
                </a:pPr>
              </a:p>
            </p:txBody>
          </p:sp>
        </p:grpSp>
        <p:sp>
          <p:nvSpPr>
            <p:cNvPr name="TextBox 7" id="7"/>
            <p:cNvSpPr txBox="true"/>
            <p:nvPr/>
          </p:nvSpPr>
          <p:spPr>
            <a:xfrm rot="0">
              <a:off x="463175" y="564854"/>
              <a:ext cx="3786590" cy="1025525"/>
            </a:xfrm>
            <a:prstGeom prst="rect">
              <a:avLst/>
            </a:prstGeom>
          </p:spPr>
          <p:txBody>
            <a:bodyPr anchor="t" rtlCol="false" tIns="0" lIns="0" bIns="0" rIns="0">
              <a:spAutoFit/>
            </a:bodyPr>
            <a:lstStyle/>
            <a:p>
              <a:pPr algn="ctr" marL="0" indent="0" lvl="0">
                <a:lnSpc>
                  <a:spcPts val="3000"/>
                </a:lnSpc>
                <a:spcBef>
                  <a:spcPct val="0"/>
                </a:spcBef>
              </a:pPr>
              <a:r>
                <a:rPr lang="en-US" b="true" sz="2500">
                  <a:solidFill>
                    <a:srgbClr val="FFFFFF"/>
                  </a:solidFill>
                  <a:latin typeface="Be Vietnam Ultra-Bold"/>
                  <a:ea typeface="Be Vietnam Ultra-Bold"/>
                  <a:cs typeface="Be Vietnam Ultra-Bold"/>
                  <a:sym typeface="Be Vietnam Ultra-Bold"/>
                </a:rPr>
                <a:t>Strategi Produk &amp; Penjualan</a:t>
              </a:r>
            </a:p>
          </p:txBody>
        </p:sp>
        <p:sp>
          <p:nvSpPr>
            <p:cNvPr name="TextBox 8" id="8"/>
            <p:cNvSpPr txBox="true"/>
            <p:nvPr/>
          </p:nvSpPr>
          <p:spPr>
            <a:xfrm rot="0">
              <a:off x="456957" y="1796754"/>
              <a:ext cx="3786590" cy="4208992"/>
            </a:xfrm>
            <a:prstGeom prst="rect">
              <a:avLst/>
            </a:prstGeom>
          </p:spPr>
          <p:txBody>
            <a:bodyPr anchor="t" rtlCol="false" tIns="0" lIns="0" bIns="0" rIns="0">
              <a:spAutoFit/>
            </a:bodyPr>
            <a:lstStyle/>
            <a:p>
              <a:pPr algn="l" marL="431801" indent="-215900" lvl="1">
                <a:lnSpc>
                  <a:spcPts val="2800"/>
                </a:lnSpc>
                <a:spcBef>
                  <a:spcPct val="0"/>
                </a:spcBef>
                <a:buFont typeface="Arial"/>
                <a:buChar char="•"/>
              </a:pPr>
              <a:r>
                <a:rPr lang="en-US" sz="2000">
                  <a:solidFill>
                    <a:srgbClr val="FFFFFF"/>
                  </a:solidFill>
                  <a:latin typeface="Be Vietnam"/>
                  <a:ea typeface="Be Vietnam"/>
                  <a:cs typeface="Be Vietnam"/>
                  <a:sym typeface="Be Vietnam"/>
                </a:rPr>
                <a:t>Bundle selling antara kategori total sales tinggi dengan kategori total sales rendah seperti Shoes x Accessories atau outwear x Accecories.</a:t>
              </a:r>
            </a:p>
          </p:txBody>
        </p:sp>
      </p:grpSp>
      <p:sp>
        <p:nvSpPr>
          <p:cNvPr name="TextBox 9" id="9"/>
          <p:cNvSpPr txBox="true"/>
          <p:nvPr/>
        </p:nvSpPr>
        <p:spPr>
          <a:xfrm rot="0">
            <a:off x="4737567" y="1009650"/>
            <a:ext cx="8812866" cy="933450"/>
          </a:xfrm>
          <a:prstGeom prst="rect">
            <a:avLst/>
          </a:prstGeom>
        </p:spPr>
        <p:txBody>
          <a:bodyPr anchor="t" rtlCol="false" tIns="0" lIns="0" bIns="0" rIns="0">
            <a:spAutoFit/>
          </a:bodyPr>
          <a:lstStyle/>
          <a:p>
            <a:pPr algn="l" marL="0" indent="0" lvl="0">
              <a:lnSpc>
                <a:spcPts val="6600"/>
              </a:lnSpc>
              <a:spcBef>
                <a:spcPct val="0"/>
              </a:spcBef>
            </a:pPr>
            <a:r>
              <a:rPr lang="en-US" sz="6000" spc="-179">
                <a:solidFill>
                  <a:srgbClr val="022658"/>
                </a:solidFill>
                <a:latin typeface="Telegraf"/>
                <a:ea typeface="Telegraf"/>
                <a:cs typeface="Telegraf"/>
                <a:sym typeface="Telegraf"/>
              </a:rPr>
              <a:t> </a:t>
            </a:r>
            <a:r>
              <a:rPr lang="en-US" sz="6000" spc="-179">
                <a:solidFill>
                  <a:srgbClr val="F5334E"/>
                </a:solidFill>
                <a:latin typeface="Telegraf"/>
                <a:ea typeface="Telegraf"/>
                <a:cs typeface="Telegraf"/>
                <a:sym typeface="Telegraf"/>
              </a:rPr>
              <a:t>RECOMMENDATIONS</a:t>
            </a:r>
          </a:p>
        </p:txBody>
      </p:sp>
      <p:sp>
        <p:nvSpPr>
          <p:cNvPr name="TextBox 10" id="10"/>
          <p:cNvSpPr txBox="true"/>
          <p:nvPr/>
        </p:nvSpPr>
        <p:spPr>
          <a:xfrm rot="0">
            <a:off x="15068828" y="9571337"/>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3" action="ppaction://hlinksldjump"/>
              </a:rPr>
              <a:t>Back to agenda page</a:t>
            </a:r>
          </a:p>
        </p:txBody>
      </p:sp>
      <p:grpSp>
        <p:nvGrpSpPr>
          <p:cNvPr name="Group 11" id="11"/>
          <p:cNvGrpSpPr/>
          <p:nvPr/>
        </p:nvGrpSpPr>
        <p:grpSpPr>
          <a:xfrm rot="0">
            <a:off x="12954564" y="3218049"/>
            <a:ext cx="3525379" cy="4737485"/>
            <a:chOff x="0" y="0"/>
            <a:chExt cx="4700505" cy="6316647"/>
          </a:xfrm>
        </p:grpSpPr>
        <p:grpSp>
          <p:nvGrpSpPr>
            <p:cNvPr name="Group 12" id="12"/>
            <p:cNvGrpSpPr/>
            <p:nvPr/>
          </p:nvGrpSpPr>
          <p:grpSpPr>
            <a:xfrm rot="0">
              <a:off x="0" y="0"/>
              <a:ext cx="4700505" cy="6316647"/>
              <a:chOff x="0" y="0"/>
              <a:chExt cx="928495" cy="1247733"/>
            </a:xfrm>
          </p:grpSpPr>
          <p:sp>
            <p:nvSpPr>
              <p:cNvPr name="Freeform 13" id="13"/>
              <p:cNvSpPr/>
              <p:nvPr/>
            </p:nvSpPr>
            <p:spPr>
              <a:xfrm flipH="false" flipV="false" rot="0">
                <a:off x="0" y="0"/>
                <a:ext cx="928495" cy="1247733"/>
              </a:xfrm>
              <a:custGeom>
                <a:avLst/>
                <a:gdLst/>
                <a:ahLst/>
                <a:cxnLst/>
                <a:rect r="r" b="b" t="t" l="l"/>
                <a:pathLst>
                  <a:path h="1247733" w="928495">
                    <a:moveTo>
                      <a:pt x="0" y="0"/>
                    </a:moveTo>
                    <a:lnTo>
                      <a:pt x="928495" y="0"/>
                    </a:lnTo>
                    <a:lnTo>
                      <a:pt x="928495" y="1247733"/>
                    </a:lnTo>
                    <a:lnTo>
                      <a:pt x="0" y="1247733"/>
                    </a:lnTo>
                    <a:close/>
                  </a:path>
                </a:pathLst>
              </a:custGeom>
              <a:solidFill>
                <a:srgbClr val="F5334E"/>
              </a:solidFill>
            </p:spPr>
          </p:sp>
          <p:sp>
            <p:nvSpPr>
              <p:cNvPr name="TextBox 14" id="14"/>
              <p:cNvSpPr txBox="true"/>
              <p:nvPr/>
            </p:nvSpPr>
            <p:spPr>
              <a:xfrm>
                <a:off x="0" y="-57150"/>
                <a:ext cx="928495" cy="1304883"/>
              </a:xfrm>
              <a:prstGeom prst="rect">
                <a:avLst/>
              </a:prstGeom>
            </p:spPr>
            <p:txBody>
              <a:bodyPr anchor="ctr" rtlCol="false" tIns="50800" lIns="50800" bIns="50800" rIns="50800"/>
              <a:lstStyle/>
              <a:p>
                <a:pPr algn="ctr">
                  <a:lnSpc>
                    <a:spcPts val="3500"/>
                  </a:lnSpc>
                </a:pPr>
              </a:p>
            </p:txBody>
          </p:sp>
        </p:grpSp>
        <p:sp>
          <p:nvSpPr>
            <p:cNvPr name="TextBox 15" id="15"/>
            <p:cNvSpPr txBox="true"/>
            <p:nvPr/>
          </p:nvSpPr>
          <p:spPr>
            <a:xfrm rot="0">
              <a:off x="456957" y="214643"/>
              <a:ext cx="3786590" cy="1025525"/>
            </a:xfrm>
            <a:prstGeom prst="rect">
              <a:avLst/>
            </a:prstGeom>
          </p:spPr>
          <p:txBody>
            <a:bodyPr anchor="t" rtlCol="false" tIns="0" lIns="0" bIns="0" rIns="0">
              <a:spAutoFit/>
            </a:bodyPr>
            <a:lstStyle/>
            <a:p>
              <a:pPr algn="ctr" marL="0" indent="0" lvl="0">
                <a:lnSpc>
                  <a:spcPts val="3000"/>
                </a:lnSpc>
                <a:spcBef>
                  <a:spcPct val="0"/>
                </a:spcBef>
              </a:pPr>
              <a:r>
                <a:rPr lang="en-US" b="true" sz="2500" spc="112">
                  <a:solidFill>
                    <a:srgbClr val="FFFFFF"/>
                  </a:solidFill>
                  <a:latin typeface="Be Vietnam Ultra-Bold"/>
                  <a:ea typeface="Be Vietnam Ultra-Bold"/>
                  <a:cs typeface="Be Vietnam Ultra-Bold"/>
                  <a:sym typeface="Be Vietnam Ultra-Bold"/>
                </a:rPr>
                <a:t>Strateg</a:t>
              </a:r>
              <a:r>
                <a:rPr lang="en-US" b="true" sz="2500" spc="112">
                  <a:solidFill>
                    <a:srgbClr val="FFFFFF"/>
                  </a:solidFill>
                  <a:latin typeface="Be Vietnam Ultra-Bold"/>
                  <a:ea typeface="Be Vietnam Ultra-Bold"/>
                  <a:cs typeface="Be Vietnam Ultra-Bold"/>
                  <a:sym typeface="Be Vietnam Ultra-Bold"/>
                </a:rPr>
                <a:t>i  Seosonal</a:t>
              </a:r>
            </a:p>
          </p:txBody>
        </p:sp>
        <p:sp>
          <p:nvSpPr>
            <p:cNvPr name="TextBox 16" id="16"/>
            <p:cNvSpPr txBox="true"/>
            <p:nvPr/>
          </p:nvSpPr>
          <p:spPr>
            <a:xfrm rot="0">
              <a:off x="456957" y="1761214"/>
              <a:ext cx="3786590" cy="3739092"/>
            </a:xfrm>
            <a:prstGeom prst="rect">
              <a:avLst/>
            </a:prstGeom>
          </p:spPr>
          <p:txBody>
            <a:bodyPr anchor="t" rtlCol="false" tIns="0" lIns="0" bIns="0" rIns="0">
              <a:spAutoFit/>
            </a:bodyPr>
            <a:lstStyle/>
            <a:p>
              <a:pPr algn="just" marL="431801" indent="-215900" lvl="1">
                <a:lnSpc>
                  <a:spcPts val="2800"/>
                </a:lnSpc>
                <a:spcBef>
                  <a:spcPct val="0"/>
                </a:spcBef>
                <a:buFont typeface="Arial"/>
                <a:buChar char="•"/>
              </a:pPr>
              <a:r>
                <a:rPr lang="en-US" sz="2000">
                  <a:solidFill>
                    <a:srgbClr val="FFFFFF"/>
                  </a:solidFill>
                  <a:latin typeface="Be Vietnam"/>
                  <a:ea typeface="Be Vietnam"/>
                  <a:cs typeface="Be Vietnam"/>
                  <a:sym typeface="Be Vietnam"/>
                </a:rPr>
                <a:t>Memanfaatkan momentum peak season seperti Summer campaign, Fall campaign, </a:t>
              </a:r>
              <a:r>
                <a:rPr lang="en-US" sz="2000" strike="noStrike" u="none">
                  <a:solidFill>
                    <a:srgbClr val="FFFFFF"/>
                  </a:solidFill>
                  <a:latin typeface="Be Vietnam"/>
                  <a:ea typeface="Be Vietnam"/>
                  <a:cs typeface="Be Vietnam"/>
                  <a:sym typeface="Be Vietnam"/>
                </a:rPr>
                <a:t>Winter clearance sale atau Spring fashion week.</a:t>
              </a:r>
            </a:p>
          </p:txBody>
        </p:sp>
      </p:grpSp>
      <p:grpSp>
        <p:nvGrpSpPr>
          <p:cNvPr name="Group 17" id="17"/>
          <p:cNvGrpSpPr/>
          <p:nvPr/>
        </p:nvGrpSpPr>
        <p:grpSpPr>
          <a:xfrm rot="0">
            <a:off x="7381311" y="3218049"/>
            <a:ext cx="3525379" cy="4737485"/>
            <a:chOff x="0" y="0"/>
            <a:chExt cx="4700505" cy="6316647"/>
          </a:xfrm>
        </p:grpSpPr>
        <p:grpSp>
          <p:nvGrpSpPr>
            <p:cNvPr name="Group 18" id="18"/>
            <p:cNvGrpSpPr/>
            <p:nvPr/>
          </p:nvGrpSpPr>
          <p:grpSpPr>
            <a:xfrm rot="0">
              <a:off x="0" y="0"/>
              <a:ext cx="4700505" cy="6316647"/>
              <a:chOff x="0" y="0"/>
              <a:chExt cx="928495" cy="1247733"/>
            </a:xfrm>
          </p:grpSpPr>
          <p:sp>
            <p:nvSpPr>
              <p:cNvPr name="Freeform 19" id="19"/>
              <p:cNvSpPr/>
              <p:nvPr/>
            </p:nvSpPr>
            <p:spPr>
              <a:xfrm flipH="false" flipV="false" rot="0">
                <a:off x="0" y="0"/>
                <a:ext cx="928495" cy="1247733"/>
              </a:xfrm>
              <a:custGeom>
                <a:avLst/>
                <a:gdLst/>
                <a:ahLst/>
                <a:cxnLst/>
                <a:rect r="r" b="b" t="t" l="l"/>
                <a:pathLst>
                  <a:path h="1247733" w="928495">
                    <a:moveTo>
                      <a:pt x="0" y="0"/>
                    </a:moveTo>
                    <a:lnTo>
                      <a:pt x="928495" y="0"/>
                    </a:lnTo>
                    <a:lnTo>
                      <a:pt x="928495" y="1247733"/>
                    </a:lnTo>
                    <a:lnTo>
                      <a:pt x="0" y="1247733"/>
                    </a:lnTo>
                    <a:close/>
                  </a:path>
                </a:pathLst>
              </a:custGeom>
              <a:solidFill>
                <a:srgbClr val="F5334E"/>
              </a:solidFill>
            </p:spPr>
          </p:sp>
          <p:sp>
            <p:nvSpPr>
              <p:cNvPr name="TextBox 20" id="20"/>
              <p:cNvSpPr txBox="true"/>
              <p:nvPr/>
            </p:nvSpPr>
            <p:spPr>
              <a:xfrm>
                <a:off x="0" y="-57150"/>
                <a:ext cx="928495" cy="1304883"/>
              </a:xfrm>
              <a:prstGeom prst="rect">
                <a:avLst/>
              </a:prstGeom>
            </p:spPr>
            <p:txBody>
              <a:bodyPr anchor="ctr" rtlCol="false" tIns="50800" lIns="50800" bIns="50800" rIns="50800"/>
              <a:lstStyle/>
              <a:p>
                <a:pPr algn="ctr" marL="0" indent="0" lvl="0">
                  <a:lnSpc>
                    <a:spcPts val="3500"/>
                  </a:lnSpc>
                  <a:spcBef>
                    <a:spcPct val="0"/>
                  </a:spcBef>
                </a:pPr>
              </a:p>
            </p:txBody>
          </p:sp>
        </p:grpSp>
        <p:sp>
          <p:nvSpPr>
            <p:cNvPr name="TextBox 21" id="21"/>
            <p:cNvSpPr txBox="true"/>
            <p:nvPr/>
          </p:nvSpPr>
          <p:spPr>
            <a:xfrm rot="0">
              <a:off x="456957" y="310854"/>
              <a:ext cx="3786590" cy="1533525"/>
            </a:xfrm>
            <a:prstGeom prst="rect">
              <a:avLst/>
            </a:prstGeom>
          </p:spPr>
          <p:txBody>
            <a:bodyPr anchor="t" rtlCol="false" tIns="0" lIns="0" bIns="0" rIns="0">
              <a:spAutoFit/>
            </a:bodyPr>
            <a:lstStyle/>
            <a:p>
              <a:pPr algn="ctr" marL="0" indent="0" lvl="0">
                <a:lnSpc>
                  <a:spcPts val="3000"/>
                </a:lnSpc>
                <a:spcBef>
                  <a:spcPct val="0"/>
                </a:spcBef>
              </a:pPr>
              <a:r>
                <a:rPr lang="en-US" b="true" sz="2500" spc="112">
                  <a:solidFill>
                    <a:srgbClr val="FFFFFF"/>
                  </a:solidFill>
                  <a:latin typeface="Be Vietnam Ultra-Bold"/>
                  <a:ea typeface="Be Vietnam Ultra-Bold"/>
                  <a:cs typeface="Be Vietnam Ultra-Bold"/>
                  <a:sym typeface="Be Vietnam Ultra-Bold"/>
                </a:rPr>
                <a:t>Meningkatkan Customer Experien</a:t>
              </a:r>
              <a:r>
                <a:rPr lang="en-US" b="true" sz="2500" spc="112">
                  <a:solidFill>
                    <a:srgbClr val="FFFFFF"/>
                  </a:solidFill>
                  <a:latin typeface="Be Vietnam Ultra-Bold"/>
                  <a:ea typeface="Be Vietnam Ultra-Bold"/>
                  <a:cs typeface="Be Vietnam Ultra-Bold"/>
                  <a:sym typeface="Be Vietnam Ultra-Bold"/>
                </a:rPr>
                <a:t>ce</a:t>
              </a:r>
            </a:p>
          </p:txBody>
        </p:sp>
        <p:sp>
          <p:nvSpPr>
            <p:cNvPr name="TextBox 22" id="22"/>
            <p:cNvSpPr txBox="true"/>
            <p:nvPr/>
          </p:nvSpPr>
          <p:spPr>
            <a:xfrm rot="0">
              <a:off x="456957" y="2238632"/>
              <a:ext cx="3786590" cy="3269192"/>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Be Vietnam"/>
                  <a:ea typeface="Be Vietnam"/>
                  <a:cs typeface="Be Vietnam"/>
                  <a:sym typeface="Be Vietnam"/>
                </a:rPr>
                <a:t>Melakukan analisa lebih lanjut tentang return tren.</a:t>
              </a:r>
            </a:p>
            <a:p>
              <a:pPr algn="l" marL="431801" indent="-215900" lvl="1">
                <a:lnSpc>
                  <a:spcPts val="2800"/>
                </a:lnSpc>
                <a:spcBef>
                  <a:spcPct val="0"/>
                </a:spcBef>
                <a:buFont typeface="Arial"/>
                <a:buChar char="•"/>
              </a:pPr>
              <a:r>
                <a:rPr lang="en-US" sz="2000">
                  <a:solidFill>
                    <a:srgbClr val="FFFFFF"/>
                  </a:solidFill>
                  <a:latin typeface="Be Vietnam"/>
                  <a:ea typeface="Be Vietnam"/>
                  <a:cs typeface="Be Vietnam"/>
                  <a:sym typeface="Be Vietnam"/>
                </a:rPr>
                <a:t>Evaluasi kualitas produk disesuaikan dengan brand masing-masing.</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034910"/>
          </a:xfrm>
          <a:custGeom>
            <a:avLst/>
            <a:gdLst/>
            <a:ahLst/>
            <a:cxnLst/>
            <a:rect r="r" b="b" t="t" l="l"/>
            <a:pathLst>
              <a:path h="4034910" w="18288000">
                <a:moveTo>
                  <a:pt x="0" y="0"/>
                </a:moveTo>
                <a:lnTo>
                  <a:pt x="18288000" y="0"/>
                </a:lnTo>
                <a:lnTo>
                  <a:pt x="18288000" y="4034910"/>
                </a:lnTo>
                <a:lnTo>
                  <a:pt x="0" y="4034910"/>
                </a:lnTo>
                <a:lnTo>
                  <a:pt x="0" y="0"/>
                </a:lnTo>
                <a:close/>
              </a:path>
            </a:pathLst>
          </a:custGeom>
          <a:blipFill>
            <a:blip r:embed="rId2"/>
            <a:stretch>
              <a:fillRect l="0" t="-100987" r="0" b="-100987"/>
            </a:stretch>
          </a:blipFill>
        </p:spPr>
      </p:sp>
      <p:grpSp>
        <p:nvGrpSpPr>
          <p:cNvPr name="Group 3" id="3"/>
          <p:cNvGrpSpPr/>
          <p:nvPr/>
        </p:nvGrpSpPr>
        <p:grpSpPr>
          <a:xfrm rot="0">
            <a:off x="0" y="4034910"/>
            <a:ext cx="9144000" cy="6252090"/>
            <a:chOff x="0" y="0"/>
            <a:chExt cx="2408296" cy="1646641"/>
          </a:xfrm>
        </p:grpSpPr>
        <p:sp>
          <p:nvSpPr>
            <p:cNvPr name="Freeform 4" id="4"/>
            <p:cNvSpPr/>
            <p:nvPr/>
          </p:nvSpPr>
          <p:spPr>
            <a:xfrm flipH="false" flipV="false" rot="0">
              <a:off x="0" y="0"/>
              <a:ext cx="2408296" cy="1646641"/>
            </a:xfrm>
            <a:custGeom>
              <a:avLst/>
              <a:gdLst/>
              <a:ahLst/>
              <a:cxnLst/>
              <a:rect r="r" b="b" t="t" l="l"/>
              <a:pathLst>
                <a:path h="1646641" w="2408296">
                  <a:moveTo>
                    <a:pt x="0" y="0"/>
                  </a:moveTo>
                  <a:lnTo>
                    <a:pt x="2408296" y="0"/>
                  </a:lnTo>
                  <a:lnTo>
                    <a:pt x="2408296" y="1646641"/>
                  </a:lnTo>
                  <a:lnTo>
                    <a:pt x="0" y="1646641"/>
                  </a:lnTo>
                  <a:close/>
                </a:path>
              </a:pathLst>
            </a:custGeom>
            <a:solidFill>
              <a:srgbClr val="F5334E"/>
            </a:solidFill>
          </p:spPr>
        </p:sp>
        <p:sp>
          <p:nvSpPr>
            <p:cNvPr name="TextBox 5" id="5"/>
            <p:cNvSpPr txBox="true"/>
            <p:nvPr/>
          </p:nvSpPr>
          <p:spPr>
            <a:xfrm>
              <a:off x="0" y="-57150"/>
              <a:ext cx="2408296" cy="1703791"/>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10877702" y="4938750"/>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EMAIL</a:t>
            </a:r>
            <a:r>
              <a:rPr lang="en-US" b="true" sz="2800" spc="126">
                <a:solidFill>
                  <a:srgbClr val="F5334E"/>
                </a:solidFill>
                <a:latin typeface="Be Vietnam Ultra-Bold"/>
                <a:ea typeface="Be Vietnam Ultra-Bold"/>
                <a:cs typeface="Be Vietnam Ultra-Bold"/>
                <a:sym typeface="Be Vietnam Ultra-Bold"/>
              </a:rPr>
              <a:t> </a:t>
            </a:r>
          </a:p>
        </p:txBody>
      </p:sp>
      <p:sp>
        <p:nvSpPr>
          <p:cNvPr name="TextBox 7" id="7"/>
          <p:cNvSpPr txBox="true"/>
          <p:nvPr/>
        </p:nvSpPr>
        <p:spPr>
          <a:xfrm rot="0">
            <a:off x="10877702" y="5439145"/>
            <a:ext cx="5676597" cy="43180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mawarniarumsekar99@gmail.com</a:t>
            </a:r>
          </a:p>
        </p:txBody>
      </p:sp>
      <p:sp>
        <p:nvSpPr>
          <p:cNvPr name="TextBox 8" id="8"/>
          <p:cNvSpPr txBox="true"/>
          <p:nvPr/>
        </p:nvSpPr>
        <p:spPr>
          <a:xfrm rot="0">
            <a:off x="10877702" y="6632428"/>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LINKEDIN</a:t>
            </a:r>
          </a:p>
        </p:txBody>
      </p:sp>
      <p:sp>
        <p:nvSpPr>
          <p:cNvPr name="TextBox 9" id="9"/>
          <p:cNvSpPr txBox="true"/>
          <p:nvPr/>
        </p:nvSpPr>
        <p:spPr>
          <a:xfrm rot="0">
            <a:off x="10877702" y="8326105"/>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PHONE</a:t>
            </a:r>
          </a:p>
        </p:txBody>
      </p:sp>
      <p:sp>
        <p:nvSpPr>
          <p:cNvPr name="TextBox 10" id="10"/>
          <p:cNvSpPr txBox="true"/>
          <p:nvPr/>
        </p:nvSpPr>
        <p:spPr>
          <a:xfrm rot="0">
            <a:off x="10877702" y="8826500"/>
            <a:ext cx="5676597" cy="43180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085727177335</a:t>
            </a:r>
          </a:p>
        </p:txBody>
      </p:sp>
      <p:sp>
        <p:nvSpPr>
          <p:cNvPr name="TextBox 11" id="11"/>
          <p:cNvSpPr txBox="true"/>
          <p:nvPr/>
        </p:nvSpPr>
        <p:spPr>
          <a:xfrm rot="0">
            <a:off x="1502428" y="6589455"/>
            <a:ext cx="6139144" cy="1143000"/>
          </a:xfrm>
          <a:prstGeom prst="rect">
            <a:avLst/>
          </a:prstGeom>
        </p:spPr>
        <p:txBody>
          <a:bodyPr anchor="t" rtlCol="false" tIns="0" lIns="0" bIns="0" rIns="0">
            <a:spAutoFit/>
          </a:bodyPr>
          <a:lstStyle/>
          <a:p>
            <a:pPr algn="ctr" marL="0" indent="0" lvl="0">
              <a:lnSpc>
                <a:spcPts val="8250"/>
              </a:lnSpc>
              <a:spcBef>
                <a:spcPct val="0"/>
              </a:spcBef>
            </a:pPr>
            <a:r>
              <a:rPr lang="en-US" sz="7500" spc="-225">
                <a:solidFill>
                  <a:srgbClr val="FFFFFF"/>
                </a:solidFill>
                <a:latin typeface="Telegraf"/>
                <a:ea typeface="Telegraf"/>
                <a:cs typeface="Telegraf"/>
                <a:sym typeface="Telegraf"/>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5375"/>
            <a:ext cx="5880745" cy="1076325"/>
          </a:xfrm>
          <a:prstGeom prst="rect">
            <a:avLst/>
          </a:prstGeom>
        </p:spPr>
        <p:txBody>
          <a:bodyPr anchor="t" rtlCol="false" tIns="0" lIns="0" bIns="0" rIns="0">
            <a:spAutoFit/>
          </a:bodyPr>
          <a:lstStyle/>
          <a:p>
            <a:pPr algn="l" marL="0" indent="0" lvl="0">
              <a:lnSpc>
                <a:spcPts val="7500"/>
              </a:lnSpc>
            </a:pPr>
            <a:r>
              <a:rPr lang="en-US" sz="7500" spc="-225" strike="noStrike" u="none">
                <a:solidFill>
                  <a:srgbClr val="022658"/>
                </a:solidFill>
                <a:latin typeface="Telegraf"/>
                <a:ea typeface="Telegraf"/>
                <a:cs typeface="Telegraf"/>
                <a:sym typeface="Telegraf"/>
              </a:rPr>
              <a:t>AGENDA</a:t>
            </a:r>
          </a:p>
        </p:txBody>
      </p:sp>
      <p:sp>
        <p:nvSpPr>
          <p:cNvPr name="TextBox 3" id="3"/>
          <p:cNvSpPr txBox="true"/>
          <p:nvPr/>
        </p:nvSpPr>
        <p:spPr>
          <a:xfrm rot="0">
            <a:off x="1028700" y="6138176"/>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2" action="ppaction://hlinksldjump"/>
              </a:rPr>
              <a:t>Objectives </a:t>
            </a:r>
            <a:r>
              <a:rPr lang="en-US" sz="2500" u="sng">
                <a:solidFill>
                  <a:srgbClr val="022658"/>
                </a:solidFill>
                <a:latin typeface="Be Vietnam"/>
                <a:ea typeface="Be Vietnam"/>
                <a:cs typeface="Be Vietnam"/>
                <a:sym typeface="Be Vietnam"/>
              </a:rPr>
              <a:t>Questions</a:t>
            </a:r>
          </a:p>
        </p:txBody>
      </p:sp>
      <p:sp>
        <p:nvSpPr>
          <p:cNvPr name="TextBox 4" id="4"/>
          <p:cNvSpPr txBox="true"/>
          <p:nvPr/>
        </p:nvSpPr>
        <p:spPr>
          <a:xfrm rot="0">
            <a:off x="1028700" y="6949300"/>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3" action="ppaction://hlinksldjump"/>
              </a:rPr>
              <a:t>Key metrics</a:t>
            </a:r>
          </a:p>
        </p:txBody>
      </p:sp>
      <p:sp>
        <p:nvSpPr>
          <p:cNvPr name="TextBox 5" id="5"/>
          <p:cNvSpPr txBox="true"/>
          <p:nvPr/>
        </p:nvSpPr>
        <p:spPr>
          <a:xfrm rot="0">
            <a:off x="1028700" y="7760423"/>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4" action="ppaction://hlinksldjump"/>
              </a:rPr>
              <a:t>Insights</a:t>
            </a:r>
          </a:p>
        </p:txBody>
      </p:sp>
      <p:sp>
        <p:nvSpPr>
          <p:cNvPr name="TextBox 6" id="6"/>
          <p:cNvSpPr txBox="true"/>
          <p:nvPr/>
        </p:nvSpPr>
        <p:spPr>
          <a:xfrm rot="0">
            <a:off x="1028700" y="8571546"/>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5" action="ppaction://hlinksldjump"/>
              </a:rPr>
              <a:t>Recommendations</a:t>
            </a:r>
          </a:p>
        </p:txBody>
      </p:sp>
      <p:sp>
        <p:nvSpPr>
          <p:cNvPr name="Freeform 7" id="7"/>
          <p:cNvSpPr/>
          <p:nvPr/>
        </p:nvSpPr>
        <p:spPr>
          <a:xfrm flipH="false" flipV="false" rot="0">
            <a:off x="8265220" y="0"/>
            <a:ext cx="10022780" cy="10287000"/>
          </a:xfrm>
          <a:custGeom>
            <a:avLst/>
            <a:gdLst/>
            <a:ahLst/>
            <a:cxnLst/>
            <a:rect r="r" b="b" t="t" l="l"/>
            <a:pathLst>
              <a:path h="10287000" w="10022780">
                <a:moveTo>
                  <a:pt x="0" y="0"/>
                </a:moveTo>
                <a:lnTo>
                  <a:pt x="10022780" y="0"/>
                </a:lnTo>
                <a:lnTo>
                  <a:pt x="10022780" y="10287000"/>
                </a:lnTo>
                <a:lnTo>
                  <a:pt x="0" y="10287000"/>
                </a:lnTo>
                <a:lnTo>
                  <a:pt x="0" y="0"/>
                </a:lnTo>
                <a:close/>
              </a:path>
            </a:pathLst>
          </a:custGeom>
          <a:blipFill>
            <a:blip r:embed="rId6"/>
            <a:stretch>
              <a:fillRect l="-30310" t="0" r="-23739" b="0"/>
            </a:stretch>
          </a:blipFill>
        </p:spPr>
      </p:sp>
      <p:sp>
        <p:nvSpPr>
          <p:cNvPr name="Freeform 8" id="8"/>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28700" y="5436554"/>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9" action="ppaction://hlinksldjump"/>
              </a:rPr>
              <a:t>Overview </a:t>
            </a:r>
            <a:r>
              <a:rPr lang="en-US" sz="2500" u="sng">
                <a:solidFill>
                  <a:srgbClr val="022658"/>
                </a:solidFill>
                <a:latin typeface="Be Vietnam"/>
                <a:ea typeface="Be Vietnam"/>
                <a:cs typeface="Be Vietnam"/>
                <a:sym typeface="Be Vietnam"/>
              </a:rPr>
              <a:t>Project</a:t>
            </a:r>
          </a:p>
        </p:txBody>
      </p:sp>
      <p:sp>
        <p:nvSpPr>
          <p:cNvPr name="TextBox 10" id="10"/>
          <p:cNvSpPr txBox="true"/>
          <p:nvPr/>
        </p:nvSpPr>
        <p:spPr>
          <a:xfrm rot="0">
            <a:off x="1028700" y="4711700"/>
            <a:ext cx="5880745" cy="431800"/>
          </a:xfrm>
          <a:prstGeom prst="rect">
            <a:avLst/>
          </a:prstGeom>
        </p:spPr>
        <p:txBody>
          <a:bodyPr anchor="t" rtlCol="false" tIns="0" lIns="0" bIns="0" rIns="0">
            <a:spAutoFit/>
          </a:bodyPr>
          <a:lstStyle/>
          <a:p>
            <a:pPr algn="l">
              <a:lnSpc>
                <a:spcPts val="3500"/>
              </a:lnSpc>
            </a:pPr>
            <a:r>
              <a:rPr lang="en-US" sz="2500" u="sng">
                <a:solidFill>
                  <a:srgbClr val="022658"/>
                </a:solidFill>
                <a:latin typeface="Be Vietnam"/>
                <a:ea typeface="Be Vietnam"/>
                <a:cs typeface="Be Vietnam"/>
                <a:sym typeface="Be Vietnam"/>
                <a:hlinkClick r:id="rId10" action="ppaction://hlinksldjump"/>
              </a:rPr>
              <a:t>Self 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4034910"/>
          </a:xfrm>
          <a:custGeom>
            <a:avLst/>
            <a:gdLst/>
            <a:ahLst/>
            <a:cxnLst/>
            <a:rect r="r" b="b" t="t" l="l"/>
            <a:pathLst>
              <a:path h="4034910" w="18288000">
                <a:moveTo>
                  <a:pt x="0" y="0"/>
                </a:moveTo>
                <a:lnTo>
                  <a:pt x="18288000" y="0"/>
                </a:lnTo>
                <a:lnTo>
                  <a:pt x="18288000" y="4034910"/>
                </a:lnTo>
                <a:lnTo>
                  <a:pt x="0" y="4034910"/>
                </a:lnTo>
                <a:lnTo>
                  <a:pt x="0" y="0"/>
                </a:lnTo>
                <a:close/>
              </a:path>
            </a:pathLst>
          </a:custGeom>
          <a:blipFill>
            <a:blip r:embed="rId2"/>
            <a:stretch>
              <a:fillRect l="0" t="-100987" r="0" b="-100987"/>
            </a:stretch>
          </a:blipFill>
        </p:spPr>
      </p:sp>
      <p:grpSp>
        <p:nvGrpSpPr>
          <p:cNvPr name="Group 3" id="3"/>
          <p:cNvGrpSpPr/>
          <p:nvPr/>
        </p:nvGrpSpPr>
        <p:grpSpPr>
          <a:xfrm rot="0">
            <a:off x="9525" y="4034910"/>
            <a:ext cx="9144000" cy="6252090"/>
            <a:chOff x="0" y="0"/>
            <a:chExt cx="2408296" cy="1646641"/>
          </a:xfrm>
        </p:grpSpPr>
        <p:sp>
          <p:nvSpPr>
            <p:cNvPr name="Freeform 4" id="4"/>
            <p:cNvSpPr/>
            <p:nvPr/>
          </p:nvSpPr>
          <p:spPr>
            <a:xfrm flipH="false" flipV="false" rot="0">
              <a:off x="0" y="0"/>
              <a:ext cx="2408296" cy="1646641"/>
            </a:xfrm>
            <a:custGeom>
              <a:avLst/>
              <a:gdLst/>
              <a:ahLst/>
              <a:cxnLst/>
              <a:rect r="r" b="b" t="t" l="l"/>
              <a:pathLst>
                <a:path h="1646641" w="2408296">
                  <a:moveTo>
                    <a:pt x="0" y="0"/>
                  </a:moveTo>
                  <a:lnTo>
                    <a:pt x="2408296" y="0"/>
                  </a:lnTo>
                  <a:lnTo>
                    <a:pt x="2408296" y="1646641"/>
                  </a:lnTo>
                  <a:lnTo>
                    <a:pt x="0" y="1646641"/>
                  </a:lnTo>
                  <a:close/>
                </a:path>
              </a:pathLst>
            </a:custGeom>
            <a:solidFill>
              <a:srgbClr val="F5334E"/>
            </a:solidFill>
          </p:spPr>
        </p:sp>
        <p:sp>
          <p:nvSpPr>
            <p:cNvPr name="TextBox 5" id="5"/>
            <p:cNvSpPr txBox="true"/>
            <p:nvPr/>
          </p:nvSpPr>
          <p:spPr>
            <a:xfrm>
              <a:off x="0" y="-57150"/>
              <a:ext cx="2408296" cy="1703791"/>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10877702" y="4938750"/>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EMAIL</a:t>
            </a:r>
            <a:r>
              <a:rPr lang="en-US" b="true" sz="2800" spc="126">
                <a:solidFill>
                  <a:srgbClr val="F5334E"/>
                </a:solidFill>
                <a:latin typeface="Be Vietnam Ultra-Bold"/>
                <a:ea typeface="Be Vietnam Ultra-Bold"/>
                <a:cs typeface="Be Vietnam Ultra-Bold"/>
                <a:sym typeface="Be Vietnam Ultra-Bold"/>
              </a:rPr>
              <a:t> </a:t>
            </a:r>
          </a:p>
        </p:txBody>
      </p:sp>
      <p:sp>
        <p:nvSpPr>
          <p:cNvPr name="TextBox 7" id="7"/>
          <p:cNvSpPr txBox="true"/>
          <p:nvPr/>
        </p:nvSpPr>
        <p:spPr>
          <a:xfrm rot="0">
            <a:off x="10877702" y="5439145"/>
            <a:ext cx="5676597" cy="43180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mawarniarumsekar99@gmail.com</a:t>
            </a:r>
          </a:p>
        </p:txBody>
      </p:sp>
      <p:sp>
        <p:nvSpPr>
          <p:cNvPr name="TextBox 8" id="8"/>
          <p:cNvSpPr txBox="true"/>
          <p:nvPr/>
        </p:nvSpPr>
        <p:spPr>
          <a:xfrm rot="0">
            <a:off x="10877702" y="6951405"/>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u="sng">
                <a:solidFill>
                  <a:srgbClr val="F5334E"/>
                </a:solidFill>
                <a:latin typeface="Be Vietnam Ultra-Bold"/>
                <a:ea typeface="Be Vietnam Ultra-Bold"/>
                <a:cs typeface="Be Vietnam Ultra-Bold"/>
                <a:sym typeface="Be Vietnam Ultra-Bold"/>
                <a:hlinkClick r:id="rId3" tooltip="https://www.linkedin.com/in/arumsekarmawarni/"/>
              </a:rPr>
              <a:t>LINKEDIN</a:t>
            </a:r>
          </a:p>
        </p:txBody>
      </p:sp>
      <p:sp>
        <p:nvSpPr>
          <p:cNvPr name="TextBox 9" id="9"/>
          <p:cNvSpPr txBox="true"/>
          <p:nvPr/>
        </p:nvSpPr>
        <p:spPr>
          <a:xfrm rot="0">
            <a:off x="10877702" y="8326105"/>
            <a:ext cx="5676597"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PHONE</a:t>
            </a:r>
          </a:p>
        </p:txBody>
      </p:sp>
      <p:sp>
        <p:nvSpPr>
          <p:cNvPr name="TextBox 10" id="10"/>
          <p:cNvSpPr txBox="true"/>
          <p:nvPr/>
        </p:nvSpPr>
        <p:spPr>
          <a:xfrm rot="0">
            <a:off x="10877702" y="8826500"/>
            <a:ext cx="5676597" cy="43180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085727177335</a:t>
            </a:r>
          </a:p>
        </p:txBody>
      </p:sp>
      <p:sp>
        <p:nvSpPr>
          <p:cNvPr name="TextBox 11" id="11"/>
          <p:cNvSpPr txBox="true"/>
          <p:nvPr/>
        </p:nvSpPr>
        <p:spPr>
          <a:xfrm rot="0">
            <a:off x="1511953" y="4397730"/>
            <a:ext cx="6139144" cy="541020"/>
          </a:xfrm>
          <a:prstGeom prst="rect">
            <a:avLst/>
          </a:prstGeom>
        </p:spPr>
        <p:txBody>
          <a:bodyPr anchor="t" rtlCol="false" tIns="0" lIns="0" bIns="0" rIns="0">
            <a:spAutoFit/>
          </a:bodyPr>
          <a:lstStyle/>
          <a:p>
            <a:pPr algn="ctr" marL="0" indent="0" lvl="0">
              <a:lnSpc>
                <a:spcPts val="3960"/>
              </a:lnSpc>
              <a:spcBef>
                <a:spcPct val="0"/>
              </a:spcBef>
            </a:pPr>
            <a:r>
              <a:rPr lang="en-US" sz="3600" spc="-107">
                <a:solidFill>
                  <a:srgbClr val="FFFFFF"/>
                </a:solidFill>
                <a:latin typeface="Telegraf"/>
                <a:ea typeface="Telegraf"/>
                <a:cs typeface="Telegraf"/>
                <a:sym typeface="Telegraf"/>
              </a:rPr>
              <a:t>ARUM SEKAR MAWARNI</a:t>
            </a:r>
          </a:p>
        </p:txBody>
      </p:sp>
      <p:sp>
        <p:nvSpPr>
          <p:cNvPr name="TextBox 12" id="12"/>
          <p:cNvSpPr txBox="true"/>
          <p:nvPr/>
        </p:nvSpPr>
        <p:spPr>
          <a:xfrm rot="0">
            <a:off x="398691" y="5086350"/>
            <a:ext cx="8365668" cy="4813300"/>
          </a:xfrm>
          <a:prstGeom prst="rect">
            <a:avLst/>
          </a:prstGeom>
        </p:spPr>
        <p:txBody>
          <a:bodyPr anchor="t" rtlCol="false" tIns="0" lIns="0" bIns="0" rIns="0">
            <a:spAutoFit/>
          </a:bodyPr>
          <a:lstStyle/>
          <a:p>
            <a:pPr algn="just">
              <a:lnSpc>
                <a:spcPts val="3500"/>
              </a:lnSpc>
              <a:spcBef>
                <a:spcPct val="0"/>
              </a:spcBef>
            </a:pPr>
            <a:r>
              <a:rPr lang="en-US" sz="2500" strike="noStrike">
                <a:solidFill>
                  <a:srgbClr val="FFFFFF"/>
                </a:solidFill>
                <a:latin typeface="Be Vietnam"/>
                <a:ea typeface="Be Vietnam"/>
                <a:cs typeface="Be Vietnam"/>
                <a:sym typeface="Be Vietnam"/>
              </a:rPr>
              <a:t>A highly motivated data enthusiast with a keen eye for detail and a strong analytical mindset. I believe that every dataset holds the potential to reveal valuable information, and I enjoy the process of cleaning, analyzing, and interpreting data to drive actionable results. Currently, enrolled in a 6-month Full Stack Data Science Bootcamp Program with dibimbing.id, where I focused on expanding my knowledge in data analysis, machine learning and predictive modeling to further enhance my ability to generate impactful insights.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183941" y="1028700"/>
          <a:ext cx="10075359" cy="8905679"/>
        </p:xfrm>
        <a:graphic>
          <a:graphicData uri="http://schemas.openxmlformats.org/drawingml/2006/table">
            <a:tbl>
              <a:tblPr/>
              <a:tblGrid>
                <a:gridCol w="9846039"/>
              </a:tblGrid>
              <a:tr h="1516097">
                <a:tc>
                  <a:txBody>
                    <a:bodyPr anchor="t" rtlCol="false"/>
                    <a:lstStyle/>
                    <a:p>
                      <a:pPr algn="ctr">
                        <a:lnSpc>
                          <a:spcPts val="2800"/>
                        </a:lnSpc>
                        <a:defRPr/>
                      </a:pPr>
                      <a:r>
                        <a:rPr lang="en-US" sz="2000">
                          <a:solidFill>
                            <a:srgbClr val="FFFFFF"/>
                          </a:solidFill>
                          <a:latin typeface="Be Vietnam"/>
                          <a:ea typeface="Be Vietnam"/>
                          <a:cs typeface="Be Vietnam"/>
                          <a:sym typeface="Be Vietnam"/>
                        </a:rPr>
                        <a:t>Universitas Jenderal Soedirman (2017-2021)</a:t>
                      </a:r>
                      <a:endParaRPr lang="en-US" sz="1100"/>
                    </a:p>
                    <a:p>
                      <a:pPr algn="ctr">
                        <a:lnSpc>
                          <a:spcPts val="2800"/>
                        </a:lnSpc>
                      </a:pPr>
                      <a:r>
                        <a:rPr lang="en-US" sz="2000">
                          <a:solidFill>
                            <a:srgbClr val="FFFFFF"/>
                          </a:solidFill>
                          <a:latin typeface="Be Vietnam"/>
                          <a:ea typeface="Be Vietnam"/>
                          <a:cs typeface="Be Vietnam"/>
                          <a:sym typeface="Be Vietnam"/>
                        </a:rPr>
                        <a:t>Sarjana Matematika</a:t>
                      </a:r>
                    </a:p>
                    <a:p>
                      <a:pPr algn="ctr">
                        <a:lnSpc>
                          <a:spcPts val="2800"/>
                        </a:lnSpc>
                      </a:pPr>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solidFill>
                      <a:srgbClr val="F5334E"/>
                    </a:solidFill>
                  </a:tcPr>
                </a:tc>
              </a:tr>
              <a:tr h="1516097">
                <a:tc>
                  <a:txBody>
                    <a:bodyPr anchor="t" rtlCol="false"/>
                    <a:lstStyle/>
                    <a:p>
                      <a:pPr algn="just">
                        <a:lnSpc>
                          <a:spcPts val="2800"/>
                        </a:lnSpc>
                        <a:defRPr/>
                      </a:pPr>
                      <a:r>
                        <a:rPr lang="en-US" sz="2000">
                          <a:solidFill>
                            <a:srgbClr val="022658"/>
                          </a:solidFill>
                          <a:latin typeface="Be Vietnam"/>
                          <a:ea typeface="Be Vietnam"/>
                          <a:cs typeface="Be Vietnam"/>
                          <a:sym typeface="Be Vietnam"/>
                        </a:rPr>
                        <a:t>Mathematics, Statistics &amp; Modeling</a:t>
                      </a:r>
                      <a:endParaRPr lang="en-US" sz="1100"/>
                    </a:p>
                    <a:p>
                      <a:pPr algn="just">
                        <a:lnSpc>
                          <a:spcPts val="2800"/>
                        </a:lnSpc>
                      </a:pPr>
                      <a:r>
                        <a:rPr lang="en-US" sz="2000">
                          <a:solidFill>
                            <a:srgbClr val="022658"/>
                          </a:solidFill>
                          <a:latin typeface="Be Vietnam"/>
                          <a:ea typeface="Be Vietnam"/>
                          <a:cs typeface="Be Vietnam"/>
                          <a:sym typeface="Be Vietnam"/>
                        </a:rPr>
                        <a:t>Journal : </a:t>
                      </a:r>
                      <a:r>
                        <a:rPr lang="en-US" b="true" sz="2000" i="true" u="sng">
                          <a:solidFill>
                            <a:srgbClr val="022658"/>
                          </a:solidFill>
                          <a:latin typeface="Be Vietnam Ultra-Bold Italics"/>
                          <a:ea typeface="Be Vietnam Ultra-Bold Italics"/>
                          <a:cs typeface="Be Vietnam Ultra-Bold Italics"/>
                          <a:sym typeface="Be Vietnam Ultra-Bold Italics"/>
                          <a:hlinkClick r:id="rId2" tooltip="http://repository.unsoed.ac.id/11683/"/>
                        </a:rPr>
                        <a:t>Pemodelan Dinamika Populasi untuk Tiga Kelas Populasi Dengan Menggunakan Barisan Bilangan Fibonacci.</a:t>
                      </a:r>
                      <a:r>
                        <a:rPr lang="en-US" sz="2000">
                          <a:solidFill>
                            <a:srgbClr val="022658"/>
                          </a:solidFill>
                          <a:latin typeface="Be Vietnam"/>
                          <a:ea typeface="Be Vietnam"/>
                          <a:cs typeface="Be Vietnam"/>
                          <a:sym typeface="Be Vietnam"/>
                        </a:rPr>
                        <a:t> </a:t>
                      </a:r>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tcPr>
                </a:tc>
              </a:tr>
              <a:tr h="1243009">
                <a:tc>
                  <a:txBody>
                    <a:bodyPr anchor="t" rtlCol="false"/>
                    <a:lstStyle/>
                    <a:p>
                      <a:pPr algn="ctr">
                        <a:lnSpc>
                          <a:spcPts val="2800"/>
                        </a:lnSpc>
                        <a:defRPr/>
                      </a:pPr>
                      <a:r>
                        <a:rPr lang="en-US" sz="2000">
                          <a:solidFill>
                            <a:srgbClr val="FFFFFF"/>
                          </a:solidFill>
                          <a:latin typeface="Be Vietnam"/>
                          <a:ea typeface="Be Vietnam"/>
                          <a:cs typeface="Be Vietnam"/>
                          <a:sym typeface="Be Vietnam"/>
                        </a:rPr>
                        <a:t>Dibimbing.id (2025)</a:t>
                      </a:r>
                      <a:endParaRPr lang="en-US" sz="1100"/>
                    </a:p>
                    <a:p>
                      <a:pPr algn="ctr">
                        <a:lnSpc>
                          <a:spcPts val="2800"/>
                        </a:lnSpc>
                      </a:pPr>
                      <a:r>
                        <a:rPr lang="en-US" sz="2000">
                          <a:solidFill>
                            <a:srgbClr val="FFFFFF"/>
                          </a:solidFill>
                          <a:latin typeface="Be Vietnam"/>
                          <a:ea typeface="Be Vietnam"/>
                          <a:cs typeface="Be Vietnam"/>
                          <a:sym typeface="Be Vietnam"/>
                        </a:rPr>
                        <a:t>Da</a:t>
                      </a:r>
                      <a:r>
                        <a:rPr lang="en-US" sz="2000">
                          <a:solidFill>
                            <a:srgbClr val="FFFFFF"/>
                          </a:solidFill>
                          <a:latin typeface="Be Vietnam"/>
                          <a:ea typeface="Be Vietnam"/>
                          <a:cs typeface="Be Vietnam"/>
                          <a:sym typeface="Be Vietnam"/>
                        </a:rPr>
                        <a:t>ta Science &amp;</a:t>
                      </a:r>
                      <a:r>
                        <a:rPr lang="en-US" sz="2000">
                          <a:solidFill>
                            <a:srgbClr val="FFFFFF"/>
                          </a:solidFill>
                          <a:latin typeface="Be Vietnam"/>
                          <a:ea typeface="Be Vietnam"/>
                          <a:cs typeface="Be Vietnam"/>
                          <a:sym typeface="Be Vietnam"/>
                        </a:rPr>
                        <a:t> </a:t>
                      </a:r>
                      <a:r>
                        <a:rPr lang="en-US" sz="2000">
                          <a:solidFill>
                            <a:srgbClr val="FFFFFF"/>
                          </a:solidFill>
                          <a:latin typeface="Be Vietnam"/>
                          <a:ea typeface="Be Vietnam"/>
                          <a:cs typeface="Be Vietnam"/>
                          <a:sym typeface="Be Vietnam"/>
                        </a:rPr>
                        <a:t>D</a:t>
                      </a:r>
                      <a:r>
                        <a:rPr lang="en-US" sz="2000">
                          <a:solidFill>
                            <a:srgbClr val="FFFFFF"/>
                          </a:solidFill>
                          <a:latin typeface="Be Vietnam"/>
                          <a:ea typeface="Be Vietnam"/>
                          <a:cs typeface="Be Vietnam"/>
                          <a:sym typeface="Be Vietnam"/>
                        </a:rPr>
                        <a:t>a</a:t>
                      </a:r>
                      <a:r>
                        <a:rPr lang="en-US" sz="2000">
                          <a:solidFill>
                            <a:srgbClr val="FFFFFF"/>
                          </a:solidFill>
                          <a:latin typeface="Be Vietnam"/>
                          <a:ea typeface="Be Vietnam"/>
                          <a:cs typeface="Be Vietnam"/>
                          <a:sym typeface="Be Vietnam"/>
                        </a:rPr>
                        <a:t>t</a:t>
                      </a:r>
                      <a:r>
                        <a:rPr lang="en-US" sz="2000">
                          <a:solidFill>
                            <a:srgbClr val="FFFFFF"/>
                          </a:solidFill>
                          <a:latin typeface="Be Vietnam"/>
                          <a:ea typeface="Be Vietnam"/>
                          <a:cs typeface="Be Vietnam"/>
                          <a:sym typeface="Be Vietnam"/>
                        </a:rPr>
                        <a:t>a</a:t>
                      </a:r>
                      <a:r>
                        <a:rPr lang="en-US" sz="2000">
                          <a:solidFill>
                            <a:srgbClr val="FFFFFF"/>
                          </a:solidFill>
                          <a:latin typeface="Be Vietnam"/>
                          <a:ea typeface="Be Vietnam"/>
                          <a:cs typeface="Be Vietnam"/>
                          <a:sym typeface="Be Vietnam"/>
                        </a:rPr>
                        <a:t> Analyst Bootcamp Batch 34 </a:t>
                      </a:r>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solidFill>
                      <a:srgbClr val="F5334E"/>
                    </a:solidFill>
                  </a:tcPr>
                </a:tc>
              </a:tr>
              <a:tr h="1279701">
                <a:tc>
                  <a:txBody>
                    <a:bodyPr anchor="t" rtlCol="false"/>
                    <a:lstStyle/>
                    <a:p>
                      <a:pPr algn="just">
                        <a:lnSpc>
                          <a:spcPts val="2800"/>
                        </a:lnSpc>
                        <a:defRPr/>
                      </a:pPr>
                      <a:r>
                        <a:rPr lang="en-US" sz="2000">
                          <a:solidFill>
                            <a:srgbClr val="022658"/>
                          </a:solidFill>
                          <a:latin typeface="Be Vietnam"/>
                          <a:ea typeface="Be Vietnam"/>
                          <a:cs typeface="Be Vietnam"/>
                          <a:sym typeface="Be Vietnam"/>
                        </a:rPr>
                        <a:t>Learn about statistics, data analytics, machine learning, data visualization, and do projects related to the application of data science</a:t>
                      </a:r>
                      <a:endParaRPr lang="en-US" sz="1100"/>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tcPr>
                </a:tc>
              </a:tr>
              <a:tr h="1481877">
                <a:tc>
                  <a:txBody>
                    <a:bodyPr anchor="t" rtlCol="false"/>
                    <a:lstStyle/>
                    <a:p>
                      <a:pPr algn="ctr">
                        <a:lnSpc>
                          <a:spcPts val="2800"/>
                        </a:lnSpc>
                        <a:defRPr/>
                      </a:pPr>
                      <a:r>
                        <a:rPr lang="en-US" sz="2000">
                          <a:solidFill>
                            <a:srgbClr val="FFFFFF"/>
                          </a:solidFill>
                          <a:latin typeface="Be Vietnam"/>
                          <a:ea typeface="Be Vietnam"/>
                          <a:cs typeface="Be Vietnam"/>
                          <a:sym typeface="Be Vietnam"/>
                        </a:rPr>
                        <a:t>PT. Grab Teknologi Indonesia (2024-Now)</a:t>
                      </a:r>
                      <a:endParaRPr lang="en-US" sz="1100"/>
                    </a:p>
                    <a:p>
                      <a:pPr algn="ctr">
                        <a:lnSpc>
                          <a:spcPts val="2800"/>
                        </a:lnSpc>
                      </a:pPr>
                      <a:r>
                        <a:rPr lang="en-US" sz="2000">
                          <a:solidFill>
                            <a:srgbClr val="FFFFFF"/>
                          </a:solidFill>
                          <a:latin typeface="Be Vietnam"/>
                          <a:ea typeface="Be Vietnam"/>
                          <a:cs typeface="Be Vietnam"/>
                          <a:sym typeface="Be Vietnam"/>
                        </a:rPr>
                        <a:t>Demand Ops</a:t>
                      </a:r>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solidFill>
                      <a:srgbClr val="F5334E"/>
                    </a:solidFill>
                  </a:tcPr>
                </a:tc>
              </a:tr>
              <a:tr h="1868899">
                <a:tc>
                  <a:txBody>
                    <a:bodyPr anchor="t" rtlCol="false"/>
                    <a:lstStyle/>
                    <a:p>
                      <a:pPr algn="just">
                        <a:lnSpc>
                          <a:spcPts val="2800"/>
                        </a:lnSpc>
                        <a:defRPr/>
                      </a:pPr>
                      <a:r>
                        <a:rPr lang="en-US" sz="2000">
                          <a:solidFill>
                            <a:srgbClr val="022658"/>
                          </a:solidFill>
                          <a:latin typeface="Be Vietnam"/>
                          <a:ea typeface="Be Vietnam"/>
                          <a:cs typeface="Be Vietnam"/>
                          <a:sym typeface="Be Vietnam"/>
                        </a:rPr>
                        <a:t>Created over 70 promotional setups per week and Ensured all promotional setups matched the requested specifications, performed quality checks on </a:t>
                      </a:r>
                      <a:r>
                        <a:rPr lang="en-US" sz="2000">
                          <a:solidFill>
                            <a:srgbClr val="022658"/>
                          </a:solidFill>
                          <a:latin typeface="Be Vietnam"/>
                          <a:ea typeface="Be Vietnam"/>
                          <a:cs typeface="Be Vietnam"/>
                          <a:sym typeface="Be Vietnam"/>
                        </a:rPr>
                        <a:t>p</a:t>
                      </a:r>
                      <a:r>
                        <a:rPr lang="en-US" sz="2000">
                          <a:solidFill>
                            <a:srgbClr val="022658"/>
                          </a:solidFill>
                          <a:latin typeface="Be Vietnam"/>
                          <a:ea typeface="Be Vietnam"/>
                          <a:cs typeface="Be Vietnam"/>
                          <a:sym typeface="Be Vietnam"/>
                        </a:rPr>
                        <a:t>rom</a:t>
                      </a:r>
                      <a:r>
                        <a:rPr lang="en-US" sz="2000">
                          <a:solidFill>
                            <a:srgbClr val="022658"/>
                          </a:solidFill>
                          <a:latin typeface="Be Vietnam"/>
                          <a:ea typeface="Be Vietnam"/>
                          <a:cs typeface="Be Vietnam"/>
                          <a:sym typeface="Be Vietnam"/>
                        </a:rPr>
                        <a:t>o</a:t>
                      </a:r>
                      <a:r>
                        <a:rPr lang="en-US" sz="2000">
                          <a:solidFill>
                            <a:srgbClr val="022658"/>
                          </a:solidFill>
                          <a:latin typeface="Be Vietnam"/>
                          <a:ea typeface="Be Vietnam"/>
                          <a:cs typeface="Be Vietnam"/>
                          <a:sym typeface="Be Vietnam"/>
                        </a:rPr>
                        <a:t> mech</a:t>
                      </a:r>
                      <a:r>
                        <a:rPr lang="en-US" sz="2000">
                          <a:solidFill>
                            <a:srgbClr val="022658"/>
                          </a:solidFill>
                          <a:latin typeface="Be Vietnam"/>
                          <a:ea typeface="Be Vietnam"/>
                          <a:cs typeface="Be Vietnam"/>
                          <a:sym typeface="Be Vietnam"/>
                        </a:rPr>
                        <a:t>a</a:t>
                      </a:r>
                      <a:r>
                        <a:rPr lang="en-US" sz="2000">
                          <a:solidFill>
                            <a:srgbClr val="022658"/>
                          </a:solidFill>
                          <a:latin typeface="Be Vietnam"/>
                          <a:ea typeface="Be Vietnam"/>
                          <a:cs typeface="Be Vietnam"/>
                          <a:sym typeface="Be Vietnam"/>
                        </a:rPr>
                        <a:t>nic</a:t>
                      </a:r>
                      <a:r>
                        <a:rPr lang="en-US" sz="2000">
                          <a:solidFill>
                            <a:srgbClr val="022658"/>
                          </a:solidFill>
                          <a:latin typeface="Be Vietnam"/>
                          <a:ea typeface="Be Vietnam"/>
                          <a:cs typeface="Be Vietnam"/>
                          <a:sym typeface="Be Vietnam"/>
                        </a:rPr>
                        <a:t>s</a:t>
                      </a:r>
                      <a:r>
                        <a:rPr lang="en-US" sz="2000">
                          <a:solidFill>
                            <a:srgbClr val="022658"/>
                          </a:solidFill>
                          <a:latin typeface="Be Vietnam"/>
                          <a:ea typeface="Be Vietnam"/>
                          <a:cs typeface="Be Vietnam"/>
                          <a:sym typeface="Be Vietnam"/>
                        </a:rPr>
                        <a:t>, and confirmed promo functionality on th</a:t>
                      </a:r>
                      <a:r>
                        <a:rPr lang="en-US" sz="2000">
                          <a:solidFill>
                            <a:srgbClr val="022658"/>
                          </a:solidFill>
                          <a:latin typeface="Be Vietnam"/>
                          <a:ea typeface="Be Vietnam"/>
                          <a:cs typeface="Be Vietnam"/>
                          <a:sym typeface="Be Vietnam"/>
                        </a:rPr>
                        <a:t>e</a:t>
                      </a:r>
                      <a:r>
                        <a:rPr lang="en-US" sz="2000">
                          <a:solidFill>
                            <a:srgbClr val="022658"/>
                          </a:solidFill>
                          <a:latin typeface="Be Vietnam"/>
                          <a:ea typeface="Be Vietnam"/>
                          <a:cs typeface="Be Vietnam"/>
                          <a:sym typeface="Be Vietnam"/>
                        </a:rPr>
                        <a:t> s</a:t>
                      </a:r>
                      <a:r>
                        <a:rPr lang="en-US" sz="2000">
                          <a:solidFill>
                            <a:srgbClr val="022658"/>
                          </a:solidFill>
                          <a:latin typeface="Be Vietnam"/>
                          <a:ea typeface="Be Vietnam"/>
                          <a:cs typeface="Be Vietnam"/>
                          <a:sym typeface="Be Vietnam"/>
                        </a:rPr>
                        <a:t>c</a:t>
                      </a:r>
                      <a:r>
                        <a:rPr lang="en-US" sz="2000">
                          <a:solidFill>
                            <a:srgbClr val="022658"/>
                          </a:solidFill>
                          <a:latin typeface="Be Vietnam"/>
                          <a:ea typeface="Be Vietnam"/>
                          <a:cs typeface="Be Vietnam"/>
                          <a:sym typeface="Be Vietnam"/>
                        </a:rPr>
                        <a:t>he</a:t>
                      </a:r>
                      <a:r>
                        <a:rPr lang="en-US" sz="2000">
                          <a:solidFill>
                            <a:srgbClr val="022658"/>
                          </a:solidFill>
                          <a:latin typeface="Be Vietnam"/>
                          <a:ea typeface="Be Vietnam"/>
                          <a:cs typeface="Be Vietnam"/>
                          <a:sym typeface="Be Vietnam"/>
                        </a:rPr>
                        <a:t>du</a:t>
                      </a:r>
                      <a:r>
                        <a:rPr lang="en-US" sz="2000">
                          <a:solidFill>
                            <a:srgbClr val="022658"/>
                          </a:solidFill>
                          <a:latin typeface="Be Vietnam"/>
                          <a:ea typeface="Be Vietnam"/>
                          <a:cs typeface="Be Vietnam"/>
                          <a:sym typeface="Be Vietnam"/>
                        </a:rPr>
                        <a:t>l</a:t>
                      </a:r>
                      <a:r>
                        <a:rPr lang="en-US" sz="2000">
                          <a:solidFill>
                            <a:srgbClr val="022658"/>
                          </a:solidFill>
                          <a:latin typeface="Be Vietnam"/>
                          <a:ea typeface="Be Vietnam"/>
                          <a:cs typeface="Be Vietnam"/>
                          <a:sym typeface="Be Vietnam"/>
                        </a:rPr>
                        <a:t>e</a:t>
                      </a:r>
                      <a:r>
                        <a:rPr lang="en-US" sz="2000">
                          <a:solidFill>
                            <a:srgbClr val="022658"/>
                          </a:solidFill>
                          <a:latin typeface="Be Vietnam"/>
                          <a:ea typeface="Be Vietnam"/>
                          <a:cs typeface="Be Vietnam"/>
                          <a:sym typeface="Be Vietnam"/>
                        </a:rPr>
                        <a:t>d </a:t>
                      </a:r>
                      <a:r>
                        <a:rPr lang="en-US" sz="2000">
                          <a:solidFill>
                            <a:srgbClr val="022658"/>
                          </a:solidFill>
                          <a:latin typeface="Be Vietnam"/>
                          <a:ea typeface="Be Vietnam"/>
                          <a:cs typeface="Be Vietnam"/>
                          <a:sym typeface="Be Vietnam"/>
                        </a:rPr>
                        <a:t>l</a:t>
                      </a:r>
                      <a:r>
                        <a:rPr lang="en-US" sz="2000">
                          <a:solidFill>
                            <a:srgbClr val="022658"/>
                          </a:solidFill>
                          <a:latin typeface="Be Vietnam"/>
                          <a:ea typeface="Be Vietnam"/>
                          <a:cs typeface="Be Vietnam"/>
                          <a:sym typeface="Be Vietnam"/>
                        </a:rPr>
                        <a:t>ive date</a:t>
                      </a:r>
                      <a:endParaRPr lang="en-US" sz="1100"/>
                    </a:p>
                  </a:txBody>
                  <a:tcPr marL="190500" marR="190500" marT="190500" marB="190500" anchor="ctr">
                    <a:lnL cmpd="sng" algn="ctr" cap="flat" w="9525">
                      <a:solidFill>
                        <a:srgbClr val="F5334E"/>
                      </a:solidFill>
                      <a:prstDash val="solid"/>
                      <a:round/>
                      <a:headEnd type="none" w="med" len="med"/>
                      <a:tailEnd type="none" w="med" len="med"/>
                    </a:lnL>
                    <a:lnR cmpd="sng" algn="ctr" cap="flat" w="9525">
                      <a:solidFill>
                        <a:srgbClr val="F5334E"/>
                      </a:solidFill>
                      <a:prstDash val="solid"/>
                      <a:round/>
                      <a:headEnd type="none" w="med" len="med"/>
                      <a:tailEnd type="none" w="med" len="med"/>
                    </a:lnR>
                    <a:lnT cmpd="sng" algn="ctr" cap="flat" w="9525">
                      <a:solidFill>
                        <a:srgbClr val="F5334E"/>
                      </a:solidFill>
                      <a:prstDash val="solid"/>
                      <a:round/>
                      <a:headEnd type="none" w="med" len="med"/>
                      <a:tailEnd type="none" w="med" len="med"/>
                    </a:lnT>
                    <a:lnB cmpd="sng" algn="ctr" cap="flat" w="9525">
                      <a:solidFill>
                        <a:srgbClr val="F5334E"/>
                      </a:solidFill>
                      <a:prstDash val="solid"/>
                      <a:round/>
                      <a:headEnd type="none" w="med" len="med"/>
                      <a:tailEnd type="none" w="med" len="med"/>
                    </a:lnB>
                  </a:tcPr>
                </a:tc>
              </a:tr>
            </a:tbl>
          </a:graphicData>
        </a:graphic>
      </p:graphicFrame>
      <p:sp>
        <p:nvSpPr>
          <p:cNvPr name="TextBox 3" id="3"/>
          <p:cNvSpPr txBox="true"/>
          <p:nvPr/>
        </p:nvSpPr>
        <p:spPr>
          <a:xfrm rot="0">
            <a:off x="1028700" y="2895773"/>
            <a:ext cx="5517192" cy="1638300"/>
          </a:xfrm>
          <a:prstGeom prst="rect">
            <a:avLst/>
          </a:prstGeom>
        </p:spPr>
        <p:txBody>
          <a:bodyPr anchor="t" rtlCol="false" tIns="0" lIns="0" bIns="0" rIns="0">
            <a:spAutoFit/>
          </a:bodyPr>
          <a:lstStyle/>
          <a:p>
            <a:pPr algn="l" marL="0" indent="0" lvl="0">
              <a:lnSpc>
                <a:spcPts val="6000"/>
              </a:lnSpc>
              <a:spcBef>
                <a:spcPct val="0"/>
              </a:spcBef>
            </a:pPr>
            <a:r>
              <a:rPr lang="en-US" sz="6000" spc="-179">
                <a:solidFill>
                  <a:srgbClr val="022658"/>
                </a:solidFill>
                <a:latin typeface="Telegraf"/>
                <a:ea typeface="Telegraf"/>
                <a:cs typeface="Telegraf"/>
                <a:sym typeface="Telegraf"/>
              </a:rPr>
              <a:t>EDUCATION BACKGROUND</a:t>
            </a:r>
          </a:p>
        </p:txBody>
      </p:sp>
      <p:sp>
        <p:nvSpPr>
          <p:cNvPr name="TextBox 4" id="4"/>
          <p:cNvSpPr txBox="true"/>
          <p:nvPr/>
        </p:nvSpPr>
        <p:spPr>
          <a:xfrm rot="0">
            <a:off x="1028700" y="6850308"/>
            <a:ext cx="5517192" cy="1638300"/>
          </a:xfrm>
          <a:prstGeom prst="rect">
            <a:avLst/>
          </a:prstGeom>
        </p:spPr>
        <p:txBody>
          <a:bodyPr anchor="t" rtlCol="false" tIns="0" lIns="0" bIns="0" rIns="0">
            <a:spAutoFit/>
          </a:bodyPr>
          <a:lstStyle/>
          <a:p>
            <a:pPr algn="l" marL="0" indent="0" lvl="0">
              <a:lnSpc>
                <a:spcPts val="6000"/>
              </a:lnSpc>
              <a:spcBef>
                <a:spcPct val="0"/>
              </a:spcBef>
            </a:pPr>
            <a:r>
              <a:rPr lang="en-US" sz="6000" spc="-179">
                <a:solidFill>
                  <a:srgbClr val="022658"/>
                </a:solidFill>
                <a:latin typeface="Telegraf"/>
                <a:ea typeface="Telegraf"/>
                <a:cs typeface="Telegraf"/>
                <a:sym typeface="Telegraf"/>
              </a:rPr>
              <a:t>WORK EXPERINCE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334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63972"/>
          </a:xfrm>
          <a:custGeom>
            <a:avLst/>
            <a:gdLst/>
            <a:ahLst/>
            <a:cxnLst/>
            <a:rect r="r" b="b" t="t" l="l"/>
            <a:pathLst>
              <a:path h="3363972" w="18288000">
                <a:moveTo>
                  <a:pt x="0" y="0"/>
                </a:moveTo>
                <a:lnTo>
                  <a:pt x="18288000" y="0"/>
                </a:lnTo>
                <a:lnTo>
                  <a:pt x="18288000" y="3363972"/>
                </a:lnTo>
                <a:lnTo>
                  <a:pt x="0" y="3363972"/>
                </a:lnTo>
                <a:lnTo>
                  <a:pt x="0" y="0"/>
                </a:lnTo>
                <a:close/>
              </a:path>
            </a:pathLst>
          </a:custGeom>
          <a:blipFill>
            <a:blip r:embed="rId2"/>
            <a:stretch>
              <a:fillRect l="0" t="-121082" r="0" b="-141119"/>
            </a:stretch>
          </a:blipFill>
        </p:spPr>
      </p:sp>
      <p:sp>
        <p:nvSpPr>
          <p:cNvPr name="Freeform 3" id="3"/>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657884" y="9380220"/>
            <a:ext cx="2820810" cy="306705"/>
          </a:xfrm>
          <a:prstGeom prst="rect">
            <a:avLst/>
          </a:prstGeom>
        </p:spPr>
        <p:txBody>
          <a:bodyPr anchor="t" rtlCol="false" tIns="0" lIns="0" bIns="0" rIns="0">
            <a:spAutoFit/>
          </a:bodyPr>
          <a:lstStyle/>
          <a:p>
            <a:pPr algn="r">
              <a:lnSpc>
                <a:spcPts val="2520"/>
              </a:lnSpc>
            </a:pPr>
            <a:r>
              <a:rPr lang="en-US" sz="1800" u="sng">
                <a:solidFill>
                  <a:srgbClr val="FFFFFF"/>
                </a:solidFill>
                <a:latin typeface="Be Vietnam"/>
                <a:ea typeface="Be Vietnam"/>
                <a:cs typeface="Be Vietnam"/>
                <a:sym typeface="Be Vietnam"/>
                <a:hlinkClick r:id="rId5" action="ppaction://hlinksldjump"/>
              </a:rPr>
              <a:t>Back to agenda page</a:t>
            </a:r>
          </a:p>
        </p:txBody>
      </p:sp>
      <p:sp>
        <p:nvSpPr>
          <p:cNvPr name="TextBox 5" id="5"/>
          <p:cNvSpPr txBox="true"/>
          <p:nvPr/>
        </p:nvSpPr>
        <p:spPr>
          <a:xfrm rot="0">
            <a:off x="2661965" y="3728720"/>
            <a:ext cx="12312821" cy="5689600"/>
          </a:xfrm>
          <a:prstGeom prst="rect">
            <a:avLst/>
          </a:prstGeom>
        </p:spPr>
        <p:txBody>
          <a:bodyPr anchor="t" rtlCol="false" tIns="0" lIns="0" bIns="0" rIns="0">
            <a:spAutoFit/>
          </a:bodyPr>
          <a:lstStyle/>
          <a:p>
            <a:pPr algn="just">
              <a:lnSpc>
                <a:spcPts val="3500"/>
              </a:lnSpc>
              <a:spcBef>
                <a:spcPct val="0"/>
              </a:spcBef>
            </a:pPr>
            <a:r>
              <a:rPr lang="en-US" sz="2500">
                <a:solidFill>
                  <a:srgbClr val="FFFFFF"/>
                </a:solidFill>
                <a:latin typeface="Be Vietnam"/>
                <a:ea typeface="Be Vietnam"/>
                <a:cs typeface="Be Vietnam"/>
                <a:sym typeface="Be Vietnam"/>
              </a:rPr>
              <a:t>Datas</a:t>
            </a:r>
            <a:r>
              <a:rPr lang="en-US" sz="2500" strike="noStrike">
                <a:solidFill>
                  <a:srgbClr val="FFFFFF"/>
                </a:solidFill>
                <a:latin typeface="Be Vietnam"/>
                <a:ea typeface="Be Vietnam"/>
                <a:cs typeface="Be Vietnam"/>
                <a:sym typeface="Be Vietnam"/>
              </a:rPr>
              <a:t>et Fashion Boutique memuat data penjualan produk fashion yang mencakup atribut produk (kategori, brand, warna, ukuran, harga, diskon, dan stok), data pengalaman pelanggan (customer rating), serta informasi operasional seperti retur dan alasannya. Analisis ini bertujuan untuk memahami perilaku dan tren pembelian pelanggan, mengidentifikasi hubungan customer rating dan retur, serta menemukan pola musiman yang dapat dimanfaatkan untuk perencanaan bisnis.</a:t>
            </a:r>
          </a:p>
          <a:p>
            <a:pPr algn="just">
              <a:lnSpc>
                <a:spcPts val="3500"/>
              </a:lnSpc>
              <a:spcBef>
                <a:spcPct val="0"/>
              </a:spcBef>
            </a:pPr>
          </a:p>
          <a:p>
            <a:pPr algn="just">
              <a:lnSpc>
                <a:spcPts val="3500"/>
              </a:lnSpc>
              <a:spcBef>
                <a:spcPct val="0"/>
              </a:spcBef>
            </a:pPr>
            <a:r>
              <a:rPr lang="en-US" sz="2500" strike="noStrike">
                <a:solidFill>
                  <a:srgbClr val="FFFFFF"/>
                </a:solidFill>
                <a:latin typeface="Be Vietnam"/>
                <a:ea typeface="Be Vietnam"/>
                <a:cs typeface="Be Vietnam"/>
                <a:sym typeface="Be Vietnam"/>
              </a:rPr>
              <a:t>Metode: EDA &amp; Marketing Channel Analysis</a:t>
            </a:r>
          </a:p>
          <a:p>
            <a:pPr algn="just">
              <a:lnSpc>
                <a:spcPts val="3500"/>
              </a:lnSpc>
              <a:spcBef>
                <a:spcPct val="0"/>
              </a:spcBef>
            </a:pPr>
          </a:p>
          <a:p>
            <a:pPr algn="just" marL="0" indent="0" lvl="1">
              <a:lnSpc>
                <a:spcPts val="3500"/>
              </a:lnSpc>
              <a:spcBef>
                <a:spcPct val="0"/>
              </a:spcBef>
            </a:pPr>
            <a:r>
              <a:rPr lang="en-US" sz="2500" strike="noStrike">
                <a:solidFill>
                  <a:srgbClr val="FFFFFF"/>
                </a:solidFill>
                <a:latin typeface="Be Vietnam"/>
                <a:ea typeface="Be Vietnam"/>
                <a:cs typeface="Be Vietnam"/>
                <a:sym typeface="Be Vietnam"/>
              </a:rPr>
              <a:t>Hasil: Analisis mendalam akan membantu tim pemasaran, manajemen produk, dan operasional dalam merumuskan strategi berbasis data untuk mengurangi retur, meningkatkan kepuasan pelanggan, dan memaksimalkan keuntungan.</a:t>
            </a:r>
          </a:p>
        </p:txBody>
      </p:sp>
      <p:sp>
        <p:nvSpPr>
          <p:cNvPr name="TextBox 6" id="6"/>
          <p:cNvSpPr txBox="true"/>
          <p:nvPr/>
        </p:nvSpPr>
        <p:spPr>
          <a:xfrm rot="0">
            <a:off x="687421" y="1365142"/>
            <a:ext cx="9285577" cy="1076325"/>
          </a:xfrm>
          <a:prstGeom prst="rect">
            <a:avLst/>
          </a:prstGeom>
        </p:spPr>
        <p:txBody>
          <a:bodyPr anchor="t" rtlCol="false" tIns="0" lIns="0" bIns="0" rIns="0">
            <a:spAutoFit/>
          </a:bodyPr>
          <a:lstStyle/>
          <a:p>
            <a:pPr algn="l" marL="0" indent="0" lvl="0">
              <a:lnSpc>
                <a:spcPts val="7500"/>
              </a:lnSpc>
            </a:pPr>
            <a:r>
              <a:rPr lang="en-US" sz="7500" spc="-225">
                <a:solidFill>
                  <a:srgbClr val="FFFFFF"/>
                </a:solidFill>
                <a:latin typeface="Telegraf"/>
                <a:ea typeface="Telegraf"/>
                <a:cs typeface="Telegraf"/>
                <a:sym typeface="Telegraf"/>
              </a:rPr>
              <a:t>OVERVIEW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188562"/>
            <a:chOff x="0" y="0"/>
            <a:chExt cx="4816593" cy="839786"/>
          </a:xfrm>
        </p:grpSpPr>
        <p:sp>
          <p:nvSpPr>
            <p:cNvPr name="Freeform 3" id="3"/>
            <p:cNvSpPr/>
            <p:nvPr/>
          </p:nvSpPr>
          <p:spPr>
            <a:xfrm flipH="false" flipV="false" rot="0">
              <a:off x="0" y="0"/>
              <a:ext cx="4816592" cy="839786"/>
            </a:xfrm>
            <a:custGeom>
              <a:avLst/>
              <a:gdLst/>
              <a:ahLst/>
              <a:cxnLst/>
              <a:rect r="r" b="b" t="t" l="l"/>
              <a:pathLst>
                <a:path h="839786" w="4816592">
                  <a:moveTo>
                    <a:pt x="0" y="0"/>
                  </a:moveTo>
                  <a:lnTo>
                    <a:pt x="4816592" y="0"/>
                  </a:lnTo>
                  <a:lnTo>
                    <a:pt x="4816592" y="839786"/>
                  </a:lnTo>
                  <a:lnTo>
                    <a:pt x="0" y="839786"/>
                  </a:lnTo>
                  <a:close/>
                </a:path>
              </a:pathLst>
            </a:custGeom>
            <a:solidFill>
              <a:srgbClr val="F5334E"/>
            </a:solidFill>
          </p:spPr>
        </p:sp>
        <p:sp>
          <p:nvSpPr>
            <p:cNvPr name="TextBox 4" id="4"/>
            <p:cNvSpPr txBox="true"/>
            <p:nvPr/>
          </p:nvSpPr>
          <p:spPr>
            <a:xfrm>
              <a:off x="0" y="-57150"/>
              <a:ext cx="4816593" cy="896936"/>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90700" y="1063409"/>
            <a:ext cx="7353300" cy="1076325"/>
          </a:xfrm>
          <a:prstGeom prst="rect">
            <a:avLst/>
          </a:prstGeom>
        </p:spPr>
        <p:txBody>
          <a:bodyPr anchor="t" rtlCol="false" tIns="0" lIns="0" bIns="0" rIns="0">
            <a:spAutoFit/>
          </a:bodyPr>
          <a:lstStyle/>
          <a:p>
            <a:pPr algn="l" marL="0" indent="0" lvl="0">
              <a:lnSpc>
                <a:spcPts val="7500"/>
              </a:lnSpc>
            </a:pPr>
            <a:r>
              <a:rPr lang="en-US" sz="7500" spc="-225">
                <a:solidFill>
                  <a:srgbClr val="FFFFFF"/>
                </a:solidFill>
                <a:latin typeface="Telegraf"/>
                <a:ea typeface="Telegraf"/>
                <a:cs typeface="Telegraf"/>
                <a:sym typeface="Telegraf"/>
              </a:rPr>
              <a:t>STEP TO DO</a:t>
            </a:r>
          </a:p>
        </p:txBody>
      </p:sp>
      <p:sp>
        <p:nvSpPr>
          <p:cNvPr name="TextBox 7" id="7"/>
          <p:cNvSpPr txBox="true"/>
          <p:nvPr/>
        </p:nvSpPr>
        <p:spPr>
          <a:xfrm rot="0">
            <a:off x="1028700" y="4475269"/>
            <a:ext cx="3118445" cy="8382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DATA UNDERSTANDING</a:t>
            </a:r>
          </a:p>
        </p:txBody>
      </p:sp>
      <p:sp>
        <p:nvSpPr>
          <p:cNvPr name="TextBox 8" id="8"/>
          <p:cNvSpPr txBox="true"/>
          <p:nvPr/>
        </p:nvSpPr>
        <p:spPr>
          <a:xfrm rot="0">
            <a:off x="1028700" y="5899589"/>
            <a:ext cx="3118445" cy="1746250"/>
          </a:xfrm>
          <a:prstGeom prst="rect">
            <a:avLst/>
          </a:prstGeom>
        </p:spPr>
        <p:txBody>
          <a:bodyPr anchor="t" rtlCol="false" tIns="0" lIns="0" bIns="0" rIns="0">
            <a:spAutoFit/>
          </a:bodyPr>
          <a:lstStyle/>
          <a:p>
            <a:pPr algn="just" marL="0" indent="0" lvl="1">
              <a:lnSpc>
                <a:spcPts val="3500"/>
              </a:lnSpc>
              <a:spcBef>
                <a:spcPct val="0"/>
              </a:spcBef>
            </a:pPr>
            <a:r>
              <a:rPr lang="en-US" sz="2500">
                <a:solidFill>
                  <a:srgbClr val="022658"/>
                </a:solidFill>
                <a:latin typeface="Be Vietnam"/>
                <a:ea typeface="Be Vietnam"/>
                <a:cs typeface="Be Vietnam"/>
                <a:sym typeface="Be Vietnam"/>
              </a:rPr>
              <a:t>Memahami dataset kemudian menyusun objective questions</a:t>
            </a:r>
          </a:p>
        </p:txBody>
      </p:sp>
      <p:sp>
        <p:nvSpPr>
          <p:cNvPr name="TextBox 9" id="9"/>
          <p:cNvSpPr txBox="true"/>
          <p:nvPr/>
        </p:nvSpPr>
        <p:spPr>
          <a:xfrm rot="0">
            <a:off x="5399418" y="4475269"/>
            <a:ext cx="3118445"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DATA CLEANING</a:t>
            </a:r>
          </a:p>
        </p:txBody>
      </p:sp>
      <p:sp>
        <p:nvSpPr>
          <p:cNvPr name="TextBox 10" id="10"/>
          <p:cNvSpPr txBox="true"/>
          <p:nvPr/>
        </p:nvSpPr>
        <p:spPr>
          <a:xfrm rot="0">
            <a:off x="5399418" y="5899589"/>
            <a:ext cx="3118445" cy="1746250"/>
          </a:xfrm>
          <a:prstGeom prst="rect">
            <a:avLst/>
          </a:prstGeom>
        </p:spPr>
        <p:txBody>
          <a:bodyPr anchor="t" rtlCol="false" tIns="0" lIns="0" bIns="0" rIns="0">
            <a:spAutoFit/>
          </a:bodyPr>
          <a:lstStyle/>
          <a:p>
            <a:pPr algn="l">
              <a:lnSpc>
                <a:spcPts val="3500"/>
              </a:lnSpc>
              <a:spcBef>
                <a:spcPct val="0"/>
              </a:spcBef>
            </a:pPr>
            <a:r>
              <a:rPr lang="en-US" sz="2500">
                <a:solidFill>
                  <a:srgbClr val="022658"/>
                </a:solidFill>
                <a:latin typeface="Be Vietnam"/>
                <a:ea typeface="Be Vietnam"/>
                <a:cs typeface="Be Vietnam"/>
                <a:sym typeface="Be Vietnam"/>
              </a:rPr>
              <a:t>Cleaning data ( Handling duplicate, outliers dan missing value).</a:t>
            </a:r>
          </a:p>
        </p:txBody>
      </p:sp>
      <p:sp>
        <p:nvSpPr>
          <p:cNvPr name="TextBox 11" id="11"/>
          <p:cNvSpPr txBox="true"/>
          <p:nvPr/>
        </p:nvSpPr>
        <p:spPr>
          <a:xfrm rot="0">
            <a:off x="9770137" y="4475269"/>
            <a:ext cx="3118445" cy="8382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EXPLORATORY DATA ANALYSIS</a:t>
            </a:r>
          </a:p>
        </p:txBody>
      </p:sp>
      <p:sp>
        <p:nvSpPr>
          <p:cNvPr name="TextBox 12" id="12"/>
          <p:cNvSpPr txBox="true"/>
          <p:nvPr/>
        </p:nvSpPr>
        <p:spPr>
          <a:xfrm rot="0">
            <a:off x="9770137" y="5899589"/>
            <a:ext cx="3118445" cy="262255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Menganalisis untuk menjawab  objective questions dengan menggunakan key metrics</a:t>
            </a:r>
          </a:p>
        </p:txBody>
      </p:sp>
      <p:sp>
        <p:nvSpPr>
          <p:cNvPr name="TextBox 13" id="13"/>
          <p:cNvSpPr txBox="true"/>
          <p:nvPr/>
        </p:nvSpPr>
        <p:spPr>
          <a:xfrm rot="0">
            <a:off x="14140855" y="4475269"/>
            <a:ext cx="3118445" cy="8382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DATA VISUALIZATION</a:t>
            </a:r>
          </a:p>
        </p:txBody>
      </p:sp>
      <p:sp>
        <p:nvSpPr>
          <p:cNvPr name="TextBox 14" id="14"/>
          <p:cNvSpPr txBox="true"/>
          <p:nvPr/>
        </p:nvSpPr>
        <p:spPr>
          <a:xfrm rot="0">
            <a:off x="14136357" y="5899589"/>
            <a:ext cx="3118445" cy="2184400"/>
          </a:xfrm>
          <a:prstGeom prst="rect">
            <a:avLst/>
          </a:prstGeom>
        </p:spPr>
        <p:txBody>
          <a:bodyPr anchor="t" rtlCol="false" tIns="0" lIns="0" bIns="0" rIns="0">
            <a:spAutoFit/>
          </a:bodyPr>
          <a:lstStyle/>
          <a:p>
            <a:pPr algn="l" marL="0" indent="0" lvl="1">
              <a:lnSpc>
                <a:spcPts val="3500"/>
              </a:lnSpc>
              <a:spcBef>
                <a:spcPct val="0"/>
              </a:spcBef>
            </a:pPr>
            <a:r>
              <a:rPr lang="en-US" sz="2500">
                <a:solidFill>
                  <a:srgbClr val="022658"/>
                </a:solidFill>
                <a:latin typeface="Be Vietnam"/>
                <a:ea typeface="Be Vietnam"/>
                <a:cs typeface="Be Vietnam"/>
                <a:sym typeface="Be Vietnam"/>
              </a:rPr>
              <a:t>Membuat dashboard untuk memvisualisasikan data menggunakan powerBI</a:t>
            </a:r>
          </a:p>
        </p:txBody>
      </p:sp>
      <p:sp>
        <p:nvSpPr>
          <p:cNvPr name="TextBox 15" id="15"/>
          <p:cNvSpPr txBox="true"/>
          <p:nvPr/>
        </p:nvSpPr>
        <p:spPr>
          <a:xfrm rot="0">
            <a:off x="14438490" y="8951595"/>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4" action="ppaction://hlinksldjump"/>
              </a:rPr>
              <a:t>Back to agenda page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188562"/>
            <a:chOff x="0" y="0"/>
            <a:chExt cx="4816593" cy="839786"/>
          </a:xfrm>
        </p:grpSpPr>
        <p:sp>
          <p:nvSpPr>
            <p:cNvPr name="Freeform 3" id="3"/>
            <p:cNvSpPr/>
            <p:nvPr/>
          </p:nvSpPr>
          <p:spPr>
            <a:xfrm flipH="false" flipV="false" rot="0">
              <a:off x="0" y="0"/>
              <a:ext cx="4816592" cy="839786"/>
            </a:xfrm>
            <a:custGeom>
              <a:avLst/>
              <a:gdLst/>
              <a:ahLst/>
              <a:cxnLst/>
              <a:rect r="r" b="b" t="t" l="l"/>
              <a:pathLst>
                <a:path h="839786" w="4816592">
                  <a:moveTo>
                    <a:pt x="0" y="0"/>
                  </a:moveTo>
                  <a:lnTo>
                    <a:pt x="4816592" y="0"/>
                  </a:lnTo>
                  <a:lnTo>
                    <a:pt x="4816592" y="839786"/>
                  </a:lnTo>
                  <a:lnTo>
                    <a:pt x="0" y="839786"/>
                  </a:lnTo>
                  <a:close/>
                </a:path>
              </a:pathLst>
            </a:custGeom>
            <a:solidFill>
              <a:srgbClr val="F5334E"/>
            </a:solidFill>
          </p:spPr>
        </p:sp>
        <p:sp>
          <p:nvSpPr>
            <p:cNvPr name="TextBox 4" id="4"/>
            <p:cNvSpPr txBox="true"/>
            <p:nvPr/>
          </p:nvSpPr>
          <p:spPr>
            <a:xfrm>
              <a:off x="0" y="-57150"/>
              <a:ext cx="4816593" cy="896936"/>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095375"/>
            <a:ext cx="11552933" cy="1076325"/>
          </a:xfrm>
          <a:prstGeom prst="rect">
            <a:avLst/>
          </a:prstGeom>
        </p:spPr>
        <p:txBody>
          <a:bodyPr anchor="t" rtlCol="false" tIns="0" lIns="0" bIns="0" rIns="0">
            <a:spAutoFit/>
          </a:bodyPr>
          <a:lstStyle/>
          <a:p>
            <a:pPr algn="l" marL="0" indent="0" lvl="0">
              <a:lnSpc>
                <a:spcPts val="7500"/>
              </a:lnSpc>
            </a:pPr>
            <a:r>
              <a:rPr lang="en-US" sz="7500" spc="-225">
                <a:solidFill>
                  <a:srgbClr val="FFFFFF"/>
                </a:solidFill>
                <a:latin typeface="Telegraf"/>
                <a:ea typeface="Telegraf"/>
                <a:cs typeface="Telegraf"/>
                <a:sym typeface="Telegraf"/>
              </a:rPr>
              <a:t>OBJECTIVES QUESTIONS</a:t>
            </a:r>
          </a:p>
        </p:txBody>
      </p:sp>
      <p:sp>
        <p:nvSpPr>
          <p:cNvPr name="TextBox 7" id="7"/>
          <p:cNvSpPr txBox="true"/>
          <p:nvPr/>
        </p:nvSpPr>
        <p:spPr>
          <a:xfrm rot="0">
            <a:off x="1347888" y="5143500"/>
            <a:ext cx="3118445" cy="12573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APA KATEGORI YANG PALING DIMINATI?</a:t>
            </a:r>
          </a:p>
        </p:txBody>
      </p:sp>
      <p:sp>
        <p:nvSpPr>
          <p:cNvPr name="TextBox 8" id="8"/>
          <p:cNvSpPr txBox="true"/>
          <p:nvPr/>
        </p:nvSpPr>
        <p:spPr>
          <a:xfrm rot="0">
            <a:off x="4466333" y="7391573"/>
            <a:ext cx="3118445" cy="12573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BRAND APA YANG PALING DIMINATI?</a:t>
            </a:r>
          </a:p>
        </p:txBody>
      </p:sp>
      <p:sp>
        <p:nvSpPr>
          <p:cNvPr name="TextBox 9" id="9"/>
          <p:cNvSpPr txBox="true"/>
          <p:nvPr/>
        </p:nvSpPr>
        <p:spPr>
          <a:xfrm rot="0">
            <a:off x="11022410" y="6324600"/>
            <a:ext cx="3118445" cy="29337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BAGAIMANA TREN PERUBAHAN RATA-RATA RATING CUSTOMER PERBULANNYA?</a:t>
            </a:r>
          </a:p>
        </p:txBody>
      </p:sp>
      <p:sp>
        <p:nvSpPr>
          <p:cNvPr name="TextBox 10" id="10"/>
          <p:cNvSpPr txBox="true"/>
          <p:nvPr/>
        </p:nvSpPr>
        <p:spPr>
          <a:xfrm rot="0">
            <a:off x="14140855" y="4475269"/>
            <a:ext cx="3118445" cy="16764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APA MUSIM DENGAN TOTAL SALES TERBANYAK?</a:t>
            </a:r>
          </a:p>
        </p:txBody>
      </p:sp>
      <p:sp>
        <p:nvSpPr>
          <p:cNvPr name="TextBox 11" id="11"/>
          <p:cNvSpPr txBox="true"/>
          <p:nvPr/>
        </p:nvSpPr>
        <p:spPr>
          <a:xfrm rot="0">
            <a:off x="14438490" y="8951595"/>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4" action="ppaction://hlinksldjump"/>
              </a:rPr>
              <a:t>Back to agenda page</a:t>
            </a:r>
          </a:p>
        </p:txBody>
      </p:sp>
      <p:sp>
        <p:nvSpPr>
          <p:cNvPr name="TextBox 12" id="12"/>
          <p:cNvSpPr txBox="true"/>
          <p:nvPr/>
        </p:nvSpPr>
        <p:spPr>
          <a:xfrm rot="0">
            <a:off x="7584778" y="3407831"/>
            <a:ext cx="3118445" cy="25146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BAGAIMANA PERBANDINGAN RATA-RATA RATING CUSTOMER ANTAR BRAND?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04193" y="7357136"/>
            <a:ext cx="920941" cy="9209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5" id="5"/>
            <p:cNvSpPr txBox="true"/>
            <p:nvPr/>
          </p:nvSpPr>
          <p:spPr>
            <a:xfrm>
              <a:off x="76200" y="19050"/>
              <a:ext cx="660400" cy="717550"/>
            </a:xfrm>
            <a:prstGeom prst="rect">
              <a:avLst/>
            </a:prstGeom>
          </p:spPr>
          <p:txBody>
            <a:bodyPr anchor="ctr" rtlCol="false" tIns="41279" lIns="41279" bIns="41279" rIns="41279"/>
            <a:lstStyle/>
            <a:p>
              <a:pPr algn="ctr">
                <a:lnSpc>
                  <a:spcPts val="3500"/>
                </a:lnSpc>
              </a:pPr>
            </a:p>
          </p:txBody>
        </p:sp>
      </p:grpSp>
      <p:grpSp>
        <p:nvGrpSpPr>
          <p:cNvPr name="Group 6" id="6"/>
          <p:cNvGrpSpPr/>
          <p:nvPr/>
        </p:nvGrpSpPr>
        <p:grpSpPr>
          <a:xfrm rot="0">
            <a:off x="8404193" y="5181396"/>
            <a:ext cx="920941" cy="9209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8" id="8"/>
            <p:cNvSpPr txBox="true"/>
            <p:nvPr/>
          </p:nvSpPr>
          <p:spPr>
            <a:xfrm>
              <a:off x="76200" y="19050"/>
              <a:ext cx="660400" cy="717550"/>
            </a:xfrm>
            <a:prstGeom prst="rect">
              <a:avLst/>
            </a:prstGeom>
          </p:spPr>
          <p:txBody>
            <a:bodyPr anchor="ctr" rtlCol="false" tIns="41279" lIns="41279" bIns="41279" rIns="41279"/>
            <a:lstStyle/>
            <a:p>
              <a:pPr algn="ctr">
                <a:lnSpc>
                  <a:spcPts val="3500"/>
                </a:lnSpc>
              </a:pPr>
            </a:p>
          </p:txBody>
        </p:sp>
      </p:grpSp>
      <p:grpSp>
        <p:nvGrpSpPr>
          <p:cNvPr name="Group 9" id="9"/>
          <p:cNvGrpSpPr/>
          <p:nvPr/>
        </p:nvGrpSpPr>
        <p:grpSpPr>
          <a:xfrm rot="0">
            <a:off x="8404193" y="3005657"/>
            <a:ext cx="920941" cy="920941"/>
            <a:chOff x="0" y="0"/>
            <a:chExt cx="1227922" cy="1227922"/>
          </a:xfrm>
        </p:grpSpPr>
        <p:grpSp>
          <p:nvGrpSpPr>
            <p:cNvPr name="Group 10" id="10"/>
            <p:cNvGrpSpPr/>
            <p:nvPr/>
          </p:nvGrpSpPr>
          <p:grpSpPr>
            <a:xfrm rot="0">
              <a:off x="0" y="0"/>
              <a:ext cx="1227922" cy="12279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13" id="13"/>
            <p:cNvSpPr/>
            <p:nvPr/>
          </p:nvSpPr>
          <p:spPr>
            <a:xfrm flipH="false" flipV="false" rot="0">
              <a:off x="329585" y="312018"/>
              <a:ext cx="568751" cy="603886"/>
            </a:xfrm>
            <a:custGeom>
              <a:avLst/>
              <a:gdLst/>
              <a:ahLst/>
              <a:cxnLst/>
              <a:rect r="r" b="b" t="t" l="l"/>
              <a:pathLst>
                <a:path h="603886" w="568751">
                  <a:moveTo>
                    <a:pt x="0" y="0"/>
                  </a:moveTo>
                  <a:lnTo>
                    <a:pt x="568751" y="0"/>
                  </a:lnTo>
                  <a:lnTo>
                    <a:pt x="568751" y="603886"/>
                  </a:lnTo>
                  <a:lnTo>
                    <a:pt x="0" y="603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4" id="14"/>
          <p:cNvSpPr txBox="true"/>
          <p:nvPr/>
        </p:nvSpPr>
        <p:spPr>
          <a:xfrm rot="0">
            <a:off x="1613750" y="4200321"/>
            <a:ext cx="4793675" cy="2028825"/>
          </a:xfrm>
          <a:prstGeom prst="rect">
            <a:avLst/>
          </a:prstGeom>
        </p:spPr>
        <p:txBody>
          <a:bodyPr anchor="t" rtlCol="false" tIns="0" lIns="0" bIns="0" rIns="0">
            <a:spAutoFit/>
          </a:bodyPr>
          <a:lstStyle/>
          <a:p>
            <a:pPr algn="l" marL="0" indent="0" lvl="0">
              <a:lnSpc>
                <a:spcPts val="7500"/>
              </a:lnSpc>
            </a:pPr>
            <a:r>
              <a:rPr lang="en-US" sz="7500" spc="-225">
                <a:solidFill>
                  <a:srgbClr val="022658"/>
                </a:solidFill>
                <a:latin typeface="Telegraf"/>
                <a:ea typeface="Telegraf"/>
                <a:cs typeface="Telegraf"/>
                <a:sym typeface="Telegraf"/>
              </a:rPr>
              <a:t>KEY </a:t>
            </a:r>
            <a:r>
              <a:rPr lang="en-US" sz="7500" spc="-225">
                <a:solidFill>
                  <a:srgbClr val="F5334E"/>
                </a:solidFill>
                <a:latin typeface="Telegraf"/>
                <a:ea typeface="Telegraf"/>
                <a:cs typeface="Telegraf"/>
                <a:sym typeface="Telegraf"/>
              </a:rPr>
              <a:t>METRICS</a:t>
            </a:r>
          </a:p>
        </p:txBody>
      </p:sp>
      <p:sp>
        <p:nvSpPr>
          <p:cNvPr name="TextBox 15" id="15"/>
          <p:cNvSpPr txBox="true"/>
          <p:nvPr/>
        </p:nvSpPr>
        <p:spPr>
          <a:xfrm rot="0">
            <a:off x="9972090" y="3004792"/>
            <a:ext cx="7112693"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CUSTOMER RATING</a:t>
            </a:r>
          </a:p>
        </p:txBody>
      </p:sp>
      <p:sp>
        <p:nvSpPr>
          <p:cNvPr name="TextBox 16" id="16"/>
          <p:cNvSpPr txBox="true"/>
          <p:nvPr/>
        </p:nvSpPr>
        <p:spPr>
          <a:xfrm rot="0">
            <a:off x="9972090" y="5180532"/>
            <a:ext cx="7112693"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BRAND</a:t>
            </a:r>
          </a:p>
        </p:txBody>
      </p:sp>
      <p:sp>
        <p:nvSpPr>
          <p:cNvPr name="TextBox 17" id="17"/>
          <p:cNvSpPr txBox="true"/>
          <p:nvPr/>
        </p:nvSpPr>
        <p:spPr>
          <a:xfrm rot="0">
            <a:off x="9972090" y="7356272"/>
            <a:ext cx="7112693"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CATEGORY</a:t>
            </a:r>
          </a:p>
        </p:txBody>
      </p:sp>
      <p:sp>
        <p:nvSpPr>
          <p:cNvPr name="TextBox 18" id="18"/>
          <p:cNvSpPr txBox="true"/>
          <p:nvPr/>
        </p:nvSpPr>
        <p:spPr>
          <a:xfrm rot="0">
            <a:off x="1028700" y="8951595"/>
            <a:ext cx="2820810" cy="306705"/>
          </a:xfrm>
          <a:prstGeom prst="rect">
            <a:avLst/>
          </a:prstGeom>
        </p:spPr>
        <p:txBody>
          <a:bodyPr anchor="t" rtlCol="false" tIns="0" lIns="0" bIns="0" rIns="0">
            <a:spAutoFit/>
          </a:bodyPr>
          <a:lstStyle/>
          <a:p>
            <a:pPr algn="l">
              <a:lnSpc>
                <a:spcPts val="2520"/>
              </a:lnSpc>
            </a:pPr>
            <a:r>
              <a:rPr lang="en-US" sz="1800" u="sng">
                <a:solidFill>
                  <a:srgbClr val="022658"/>
                </a:solidFill>
                <a:latin typeface="Be Vietnam"/>
                <a:ea typeface="Be Vietnam"/>
                <a:cs typeface="Be Vietnam"/>
                <a:sym typeface="Be Vietnam"/>
                <a:hlinkClick r:id="rId6" action="ppaction://hlinksldjump"/>
              </a:rPr>
              <a:t>Back to agenda page</a:t>
            </a:r>
          </a:p>
        </p:txBody>
      </p:sp>
      <p:grpSp>
        <p:nvGrpSpPr>
          <p:cNvPr name="Group 19" id="19"/>
          <p:cNvGrpSpPr/>
          <p:nvPr/>
        </p:nvGrpSpPr>
        <p:grpSpPr>
          <a:xfrm rot="0">
            <a:off x="8404193" y="1108627"/>
            <a:ext cx="920941" cy="920941"/>
            <a:chOff x="0" y="0"/>
            <a:chExt cx="1227922" cy="1227922"/>
          </a:xfrm>
        </p:grpSpPr>
        <p:grpSp>
          <p:nvGrpSpPr>
            <p:cNvPr name="Group 20" id="20"/>
            <p:cNvGrpSpPr/>
            <p:nvPr/>
          </p:nvGrpSpPr>
          <p:grpSpPr>
            <a:xfrm rot="0">
              <a:off x="0" y="0"/>
              <a:ext cx="1227922" cy="122792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23" id="23"/>
            <p:cNvSpPr/>
            <p:nvPr/>
          </p:nvSpPr>
          <p:spPr>
            <a:xfrm flipH="false" flipV="false" rot="0">
              <a:off x="329585" y="312018"/>
              <a:ext cx="568751" cy="603886"/>
            </a:xfrm>
            <a:custGeom>
              <a:avLst/>
              <a:gdLst/>
              <a:ahLst/>
              <a:cxnLst/>
              <a:rect r="r" b="b" t="t" l="l"/>
              <a:pathLst>
                <a:path h="603886" w="568751">
                  <a:moveTo>
                    <a:pt x="0" y="0"/>
                  </a:moveTo>
                  <a:lnTo>
                    <a:pt x="568751" y="0"/>
                  </a:lnTo>
                  <a:lnTo>
                    <a:pt x="568751" y="603886"/>
                  </a:lnTo>
                  <a:lnTo>
                    <a:pt x="0" y="603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4" id="24"/>
          <p:cNvSpPr txBox="true"/>
          <p:nvPr/>
        </p:nvSpPr>
        <p:spPr>
          <a:xfrm rot="0">
            <a:off x="9876840" y="1106899"/>
            <a:ext cx="7112693"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RETURN STATUS</a:t>
            </a:r>
          </a:p>
        </p:txBody>
      </p:sp>
      <p:grpSp>
        <p:nvGrpSpPr>
          <p:cNvPr name="Group 25" id="25"/>
          <p:cNvGrpSpPr/>
          <p:nvPr/>
        </p:nvGrpSpPr>
        <p:grpSpPr>
          <a:xfrm rot="0">
            <a:off x="8404193" y="7356272"/>
            <a:ext cx="920941" cy="920941"/>
            <a:chOff x="0" y="0"/>
            <a:chExt cx="1227922" cy="1227922"/>
          </a:xfrm>
        </p:grpSpPr>
        <p:grpSp>
          <p:nvGrpSpPr>
            <p:cNvPr name="Group 26" id="26"/>
            <p:cNvGrpSpPr/>
            <p:nvPr/>
          </p:nvGrpSpPr>
          <p:grpSpPr>
            <a:xfrm rot="0">
              <a:off x="0" y="0"/>
              <a:ext cx="1227922" cy="122792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29" id="29"/>
            <p:cNvSpPr/>
            <p:nvPr/>
          </p:nvSpPr>
          <p:spPr>
            <a:xfrm flipH="false" flipV="false" rot="0">
              <a:off x="329585" y="312018"/>
              <a:ext cx="568751" cy="603886"/>
            </a:xfrm>
            <a:custGeom>
              <a:avLst/>
              <a:gdLst/>
              <a:ahLst/>
              <a:cxnLst/>
              <a:rect r="r" b="b" t="t" l="l"/>
              <a:pathLst>
                <a:path h="603886" w="568751">
                  <a:moveTo>
                    <a:pt x="0" y="0"/>
                  </a:moveTo>
                  <a:lnTo>
                    <a:pt x="568751" y="0"/>
                  </a:lnTo>
                  <a:lnTo>
                    <a:pt x="568751" y="603886"/>
                  </a:lnTo>
                  <a:lnTo>
                    <a:pt x="0" y="603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0" id="30"/>
          <p:cNvGrpSpPr/>
          <p:nvPr/>
        </p:nvGrpSpPr>
        <p:grpSpPr>
          <a:xfrm rot="0">
            <a:off x="8404193" y="5129636"/>
            <a:ext cx="920941" cy="920941"/>
            <a:chOff x="0" y="0"/>
            <a:chExt cx="1227922" cy="1227922"/>
          </a:xfrm>
        </p:grpSpPr>
        <p:grpSp>
          <p:nvGrpSpPr>
            <p:cNvPr name="Group 31" id="31"/>
            <p:cNvGrpSpPr/>
            <p:nvPr/>
          </p:nvGrpSpPr>
          <p:grpSpPr>
            <a:xfrm rot="0">
              <a:off x="0" y="0"/>
              <a:ext cx="1227922" cy="122792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22658"/>
              </a:solidFill>
              <a:ln w="19050" cap="sq">
                <a:solidFill>
                  <a:srgbClr val="000000"/>
                </a:solidFill>
                <a:prstDash val="solid"/>
                <a:miter/>
              </a:ln>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34" id="34"/>
            <p:cNvSpPr/>
            <p:nvPr/>
          </p:nvSpPr>
          <p:spPr>
            <a:xfrm flipH="false" flipV="false" rot="0">
              <a:off x="329585" y="312018"/>
              <a:ext cx="568751" cy="603886"/>
            </a:xfrm>
            <a:custGeom>
              <a:avLst/>
              <a:gdLst/>
              <a:ahLst/>
              <a:cxnLst/>
              <a:rect r="r" b="b" t="t" l="l"/>
              <a:pathLst>
                <a:path h="603886" w="568751">
                  <a:moveTo>
                    <a:pt x="0" y="0"/>
                  </a:moveTo>
                  <a:lnTo>
                    <a:pt x="568751" y="0"/>
                  </a:lnTo>
                  <a:lnTo>
                    <a:pt x="568751" y="603886"/>
                  </a:lnTo>
                  <a:lnTo>
                    <a:pt x="0" y="6038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188562"/>
            <a:chOff x="0" y="0"/>
            <a:chExt cx="4816593" cy="839786"/>
          </a:xfrm>
        </p:grpSpPr>
        <p:sp>
          <p:nvSpPr>
            <p:cNvPr name="Freeform 3" id="3"/>
            <p:cNvSpPr/>
            <p:nvPr/>
          </p:nvSpPr>
          <p:spPr>
            <a:xfrm flipH="false" flipV="false" rot="0">
              <a:off x="0" y="0"/>
              <a:ext cx="4816592" cy="839786"/>
            </a:xfrm>
            <a:custGeom>
              <a:avLst/>
              <a:gdLst/>
              <a:ahLst/>
              <a:cxnLst/>
              <a:rect r="r" b="b" t="t" l="l"/>
              <a:pathLst>
                <a:path h="839786" w="4816592">
                  <a:moveTo>
                    <a:pt x="0" y="0"/>
                  </a:moveTo>
                  <a:lnTo>
                    <a:pt x="4816592" y="0"/>
                  </a:lnTo>
                  <a:lnTo>
                    <a:pt x="4816592" y="839786"/>
                  </a:lnTo>
                  <a:lnTo>
                    <a:pt x="0" y="839786"/>
                  </a:lnTo>
                  <a:close/>
                </a:path>
              </a:pathLst>
            </a:custGeom>
            <a:solidFill>
              <a:srgbClr val="F5334E"/>
            </a:solidFill>
          </p:spPr>
        </p:sp>
        <p:sp>
          <p:nvSpPr>
            <p:cNvPr name="TextBox 4" id="4"/>
            <p:cNvSpPr txBox="true"/>
            <p:nvPr/>
          </p:nvSpPr>
          <p:spPr>
            <a:xfrm>
              <a:off x="0" y="-57150"/>
              <a:ext cx="4816593" cy="896936"/>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6719766" y="1028700"/>
            <a:ext cx="539534" cy="539534"/>
          </a:xfrm>
          <a:custGeom>
            <a:avLst/>
            <a:gdLst/>
            <a:ahLst/>
            <a:cxnLst/>
            <a:rect r="r" b="b" t="t" l="l"/>
            <a:pathLst>
              <a:path h="539534" w="539534">
                <a:moveTo>
                  <a:pt x="0" y="0"/>
                </a:moveTo>
                <a:lnTo>
                  <a:pt x="539534" y="0"/>
                </a:lnTo>
                <a:lnTo>
                  <a:pt x="539534" y="539534"/>
                </a:lnTo>
                <a:lnTo>
                  <a:pt x="0" y="5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85557" y="1634909"/>
            <a:ext cx="11552933" cy="1076325"/>
          </a:xfrm>
          <a:prstGeom prst="rect">
            <a:avLst/>
          </a:prstGeom>
        </p:spPr>
        <p:txBody>
          <a:bodyPr anchor="t" rtlCol="false" tIns="0" lIns="0" bIns="0" rIns="0">
            <a:spAutoFit/>
          </a:bodyPr>
          <a:lstStyle/>
          <a:p>
            <a:pPr algn="ctr" marL="0" indent="0" lvl="0">
              <a:lnSpc>
                <a:spcPts val="7500"/>
              </a:lnSpc>
            </a:pPr>
            <a:r>
              <a:rPr lang="en-US" sz="7500" spc="-225">
                <a:solidFill>
                  <a:srgbClr val="FFFFFF"/>
                </a:solidFill>
                <a:latin typeface="Telegraf"/>
                <a:ea typeface="Telegraf"/>
                <a:cs typeface="Telegraf"/>
                <a:sym typeface="Telegraf"/>
              </a:rPr>
              <a:t>INSIGHT</a:t>
            </a:r>
          </a:p>
        </p:txBody>
      </p:sp>
      <p:sp>
        <p:nvSpPr>
          <p:cNvPr name="TextBox 7" id="7"/>
          <p:cNvSpPr txBox="true"/>
          <p:nvPr/>
        </p:nvSpPr>
        <p:spPr>
          <a:xfrm rot="0">
            <a:off x="14438490" y="8951595"/>
            <a:ext cx="2820810" cy="306705"/>
          </a:xfrm>
          <a:prstGeom prst="rect">
            <a:avLst/>
          </a:prstGeom>
        </p:spPr>
        <p:txBody>
          <a:bodyPr anchor="t" rtlCol="false" tIns="0" lIns="0" bIns="0" rIns="0">
            <a:spAutoFit/>
          </a:bodyPr>
          <a:lstStyle/>
          <a:p>
            <a:pPr algn="r">
              <a:lnSpc>
                <a:spcPts val="2520"/>
              </a:lnSpc>
            </a:pPr>
            <a:r>
              <a:rPr lang="en-US" sz="1800" u="sng">
                <a:solidFill>
                  <a:srgbClr val="022658"/>
                </a:solidFill>
                <a:latin typeface="Be Vietnam"/>
                <a:ea typeface="Be Vietnam"/>
                <a:cs typeface="Be Vietnam"/>
                <a:sym typeface="Be Vietnam"/>
                <a:hlinkClick r:id="rId4" action="ppaction://hlinksldjump"/>
              </a:rPr>
              <a:t>Back to agenda page</a:t>
            </a:r>
          </a:p>
        </p:txBody>
      </p:sp>
      <p:sp>
        <p:nvSpPr>
          <p:cNvPr name="TextBox 8" id="8"/>
          <p:cNvSpPr txBox="true"/>
          <p:nvPr/>
        </p:nvSpPr>
        <p:spPr>
          <a:xfrm rot="0">
            <a:off x="9613649" y="7784848"/>
            <a:ext cx="4824841"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DASHBOARD : </a:t>
            </a:r>
            <a:r>
              <a:rPr lang="en-US" b="true" sz="2800" spc="126" u="sng">
                <a:solidFill>
                  <a:srgbClr val="0CC0DF"/>
                </a:solidFill>
                <a:latin typeface="Be Vietnam Ultra-Bold"/>
                <a:ea typeface="Be Vietnam Ultra-Bold"/>
                <a:cs typeface="Be Vietnam Ultra-Bold"/>
                <a:sym typeface="Be Vietnam Ultra-Bold"/>
                <a:hlinkClick r:id="rId5" tooltip="https://drive.google.com/file/d/18lj496ehv9zy17LDtY85v14pcsrEotKe/view?usp=drive_link"/>
              </a:rPr>
              <a:t>POWER BI</a:t>
            </a:r>
          </a:p>
        </p:txBody>
      </p:sp>
      <p:sp>
        <p:nvSpPr>
          <p:cNvPr name="TextBox 9" id="9"/>
          <p:cNvSpPr txBox="true"/>
          <p:nvPr/>
        </p:nvSpPr>
        <p:spPr>
          <a:xfrm rot="0">
            <a:off x="5750328" y="5422648"/>
            <a:ext cx="5019858"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u="sng">
                <a:solidFill>
                  <a:srgbClr val="F5334E"/>
                </a:solidFill>
                <a:latin typeface="Be Vietnam Ultra-Bold"/>
                <a:ea typeface="Be Vietnam Ultra-Bold"/>
                <a:cs typeface="Be Vietnam Ultra-Bold"/>
                <a:sym typeface="Be Vietnam Ultra-Bold"/>
                <a:hlinkClick r:id="rId6" tooltip="https://colab.research.google.com/drive/1FvUP-gW6lqLFzDBlTJJv3s4lU3-fM1ZM?usp=drive_link"/>
              </a:rPr>
              <a:t>CODING : </a:t>
            </a:r>
            <a:r>
              <a:rPr lang="en-US" b="true" sz="2800" spc="126" u="sng">
                <a:solidFill>
                  <a:srgbClr val="0CC0DF"/>
                </a:solidFill>
                <a:latin typeface="Be Vietnam Ultra-Bold"/>
                <a:ea typeface="Be Vietnam Ultra-Bold"/>
                <a:cs typeface="Be Vietnam Ultra-Bold"/>
                <a:sym typeface="Be Vietnam Ultra-Bold"/>
                <a:hlinkClick r:id="rId7" tooltip="https://colab.research.google.com/drive/1FvUP-gW6lqLFzDBlTJJv3s4lU3-fM1ZM?usp=drive_link"/>
              </a:rPr>
              <a:t>GOOGLE COLLAB</a:t>
            </a:r>
          </a:p>
        </p:txBody>
      </p:sp>
      <p:sp>
        <p:nvSpPr>
          <p:cNvPr name="TextBox 10" id="10"/>
          <p:cNvSpPr txBox="true"/>
          <p:nvPr/>
        </p:nvSpPr>
        <p:spPr>
          <a:xfrm rot="0">
            <a:off x="3691375" y="4241548"/>
            <a:ext cx="4117906"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RAW DATASET :</a:t>
            </a:r>
            <a:r>
              <a:rPr lang="en-US" b="true" sz="2800" spc="126" u="sng">
                <a:solidFill>
                  <a:srgbClr val="0CC0DF"/>
                </a:solidFill>
                <a:latin typeface="Be Vietnam Ultra-Bold"/>
                <a:ea typeface="Be Vietnam Ultra-Bold"/>
                <a:cs typeface="Be Vietnam Ultra-Bold"/>
                <a:sym typeface="Be Vietnam Ultra-Bold"/>
                <a:hlinkClick r:id="rId8" tooltip="https://drive.google.com/file/d/1m5JQ5TFZevkADjNL8aAg04HPG6JqCIKA/view?usp=drive_link"/>
              </a:rPr>
              <a:t>HERE </a:t>
            </a:r>
          </a:p>
        </p:txBody>
      </p:sp>
      <p:sp>
        <p:nvSpPr>
          <p:cNvPr name="TextBox 11" id="11"/>
          <p:cNvSpPr txBox="true"/>
          <p:nvPr/>
        </p:nvSpPr>
        <p:spPr>
          <a:xfrm rot="0">
            <a:off x="7420622" y="6603748"/>
            <a:ext cx="4386054" cy="419100"/>
          </a:xfrm>
          <a:prstGeom prst="rect">
            <a:avLst/>
          </a:prstGeom>
        </p:spPr>
        <p:txBody>
          <a:bodyPr anchor="t" rtlCol="false" tIns="0" lIns="0" bIns="0" rIns="0">
            <a:spAutoFit/>
          </a:bodyPr>
          <a:lstStyle/>
          <a:p>
            <a:pPr algn="l" marL="0" indent="0" lvl="0">
              <a:lnSpc>
                <a:spcPts val="3360"/>
              </a:lnSpc>
              <a:spcBef>
                <a:spcPct val="0"/>
              </a:spcBef>
            </a:pPr>
            <a:r>
              <a:rPr lang="en-US" b="true" sz="2800" spc="126">
                <a:solidFill>
                  <a:srgbClr val="F5334E"/>
                </a:solidFill>
                <a:latin typeface="Be Vietnam Ultra-Bold"/>
                <a:ea typeface="Be Vietnam Ultra-Bold"/>
                <a:cs typeface="Be Vietnam Ultra-Bold"/>
                <a:sym typeface="Be Vietnam Ultra-Bold"/>
              </a:rPr>
              <a:t>CLEAN DATASET :</a:t>
            </a:r>
            <a:r>
              <a:rPr lang="en-US" b="true" sz="2800" spc="126" u="sng">
                <a:solidFill>
                  <a:srgbClr val="0CC0DF"/>
                </a:solidFill>
                <a:latin typeface="Be Vietnam Ultra-Bold"/>
                <a:ea typeface="Be Vietnam Ultra-Bold"/>
                <a:cs typeface="Be Vietnam Ultra-Bold"/>
                <a:sym typeface="Be Vietnam Ultra-Bold"/>
                <a:hlinkClick r:id="rId9" tooltip="https://docs.google.com/spreadsheets/d/1LDfmgRNrh5WswnrL5aZrnuQYBCpOiQ6o/edit?usp=drive_link&amp;ouid=110947319289534655786&amp;rtpof=true&amp;sd=true"/>
              </a:rPr>
              <a:t>HERE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DAGwGk7froQ</dc:identifier>
  <dcterms:modified xsi:type="dcterms:W3CDTF">2011-08-01T06:04:30Z</dcterms:modified>
  <cp:revision>1</cp:revision>
  <dc:title>Marketing channel Analysis</dc:title>
</cp:coreProperties>
</file>